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autoCompressPictures="0">
  <p:sldMasterIdLst>
    <p:sldMasterId id="2147483660" r:id="rId1"/>
  </p:sldMasterIdLst>
  <p:notesMasterIdLst>
    <p:notesMasterId r:id="rId43"/>
  </p:notesMasterIdLst>
  <p:handoutMasterIdLst>
    <p:handoutMasterId r:id="rId44"/>
  </p:handoutMasterIdLst>
  <p:sldIdLst>
    <p:sldId id="256" r:id="rId2"/>
    <p:sldId id="288" r:id="rId3"/>
    <p:sldId id="289" r:id="rId4"/>
    <p:sldId id="291" r:id="rId5"/>
    <p:sldId id="290" r:id="rId6"/>
    <p:sldId id="258" r:id="rId7"/>
    <p:sldId id="259" r:id="rId8"/>
    <p:sldId id="260" r:id="rId9"/>
    <p:sldId id="261" r:id="rId10"/>
    <p:sldId id="295" r:id="rId11"/>
    <p:sldId id="262" r:id="rId12"/>
    <p:sldId id="263" r:id="rId13"/>
    <p:sldId id="265" r:id="rId14"/>
    <p:sldId id="266" r:id="rId15"/>
    <p:sldId id="267" r:id="rId16"/>
    <p:sldId id="264" r:id="rId17"/>
    <p:sldId id="268" r:id="rId18"/>
    <p:sldId id="269" r:id="rId19"/>
    <p:sldId id="270" r:id="rId20"/>
    <p:sldId id="292" r:id="rId21"/>
    <p:sldId id="277" r:id="rId22"/>
    <p:sldId id="278" r:id="rId23"/>
    <p:sldId id="279" r:id="rId24"/>
    <p:sldId id="293" r:id="rId25"/>
    <p:sldId id="271" r:id="rId26"/>
    <p:sldId id="296" r:id="rId27"/>
    <p:sldId id="273" r:id="rId28"/>
    <p:sldId id="274" r:id="rId29"/>
    <p:sldId id="275" r:id="rId30"/>
    <p:sldId id="276" r:id="rId31"/>
    <p:sldId id="294" r:id="rId32"/>
    <p:sldId id="280" r:id="rId33"/>
    <p:sldId id="286" r:id="rId34"/>
    <p:sldId id="298" r:id="rId35"/>
    <p:sldId id="297" r:id="rId36"/>
    <p:sldId id="281" r:id="rId37"/>
    <p:sldId id="285" r:id="rId38"/>
    <p:sldId id="283" r:id="rId39"/>
    <p:sldId id="287" r:id="rId40"/>
    <p:sldId id="282" r:id="rId41"/>
    <p:sldId id="257" r:id="rId42"/>
  </p:sldIdLst>
  <p:sldSz cx="9144000" cy="5143500" type="screen16x9"/>
  <p:notesSz cx="6858000" cy="9144000"/>
  <p:embeddedFontLst>
    <p:embeddedFont>
      <p:font typeface="Minion" panose="020B0604020202020204"/>
      <p:regular r:id="rId45"/>
      <p:bold r:id="rId46"/>
      <p:italic r:id="rId47"/>
      <p:boldItalic r:id="rId48"/>
    </p:embeddedFont>
    <p:embeddedFont>
      <p:font typeface="Optima" panose="020B0604020202020204"/>
      <p:regular r:id="rId49"/>
      <p:bold r:id="rId50"/>
    </p:embeddedFont>
  </p:embeddedFontLst>
  <p:custDataLst>
    <p:tags r:id="rId51"/>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3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54"/>
    <p:restoredTop sz="94674"/>
  </p:normalViewPr>
  <p:slideViewPr>
    <p:cSldViewPr snapToGrid="0" snapToObjects="1">
      <p:cViewPr varScale="1">
        <p:scale>
          <a:sx n="131" d="100"/>
          <a:sy n="131" d="100"/>
        </p:scale>
        <p:origin x="96" y="92"/>
      </p:cViewPr>
      <p:guideLst/>
    </p:cSldViewPr>
  </p:slideViewPr>
  <p:notesTextViewPr>
    <p:cViewPr>
      <p:scale>
        <a:sx n="1" d="1"/>
        <a:sy n="1" d="1"/>
      </p:scale>
      <p:origin x="0" y="0"/>
    </p:cViewPr>
  </p:notesTextViewPr>
  <p:notesViewPr>
    <p:cSldViewPr snapToGrid="0" snapToObjects="1">
      <p:cViewPr>
        <p:scale>
          <a:sx n="100" d="100"/>
          <a:sy n="100" d="100"/>
        </p:scale>
        <p:origin x="1890" y="-118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3.fntdata"/><Relationship Id="rId50" Type="http://schemas.openxmlformats.org/officeDocument/2006/relationships/font" Target="fonts/font6.fntdata"/><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1.fntdata"/><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2.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5.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C682F-DEF7-4755-9A8A-3269E718AB5F}" type="doc">
      <dgm:prSet loTypeId="urn:microsoft.com/office/officeart/2005/8/layout/hProcess9" loCatId="process" qsTypeId="urn:microsoft.com/office/officeart/2005/8/quickstyle/simple1" qsCatId="simple" csTypeId="urn:microsoft.com/office/officeart/2005/8/colors/accent1_2" csCatId="accent1" phldr="1"/>
      <dgm:spPr/>
    </dgm:pt>
    <dgm:pt modelId="{40E450C9-BD6B-48A0-A2E9-5A04B176B01F}">
      <dgm:prSet phldrT="[Text]"/>
      <dgm:spPr/>
      <dgm:t>
        <a:bodyPr/>
        <a:lstStyle/>
        <a:p>
          <a:r>
            <a:rPr lang="en-US" dirty="0"/>
            <a:t>Notice in indictment that </a:t>
          </a:r>
          <a:r>
            <a:rPr lang="en-US" dirty="0" err="1"/>
            <a:t>gvt</a:t>
          </a:r>
          <a:r>
            <a:rPr lang="en-US" dirty="0"/>
            <a:t>. will seek forfeiture.</a:t>
          </a:r>
        </a:p>
      </dgm:t>
    </dgm:pt>
    <dgm:pt modelId="{9BBA2392-56E0-4D55-ABFA-3F576623ACE1}" type="parTrans" cxnId="{DEF502F3-E7B3-4A9C-9702-41996D9B6E92}">
      <dgm:prSet/>
      <dgm:spPr/>
      <dgm:t>
        <a:bodyPr/>
        <a:lstStyle/>
        <a:p>
          <a:endParaRPr lang="en-US"/>
        </a:p>
      </dgm:t>
    </dgm:pt>
    <dgm:pt modelId="{8EAF21CB-4073-42F3-94E9-7FC45769D743}" type="sibTrans" cxnId="{DEF502F3-E7B3-4A9C-9702-41996D9B6E92}">
      <dgm:prSet/>
      <dgm:spPr/>
      <dgm:t>
        <a:bodyPr/>
        <a:lstStyle/>
        <a:p>
          <a:endParaRPr lang="en-US"/>
        </a:p>
      </dgm:t>
    </dgm:pt>
    <dgm:pt modelId="{E460997E-78EF-4985-85BE-B1E41280BFCF}">
      <dgm:prSet phldrT="[Text]"/>
      <dgm:spPr/>
      <dgm:t>
        <a:bodyPr/>
        <a:lstStyle/>
        <a:p>
          <a:r>
            <a:rPr lang="en-US" dirty="0"/>
            <a:t>Defendant pleads or found guilty.</a:t>
          </a:r>
        </a:p>
      </dgm:t>
    </dgm:pt>
    <dgm:pt modelId="{D34F831E-4D13-4946-A52B-E7BA8B5EF993}" type="parTrans" cxnId="{6E6F2F4A-681F-4023-863B-BF0A19DA133B}">
      <dgm:prSet/>
      <dgm:spPr/>
      <dgm:t>
        <a:bodyPr/>
        <a:lstStyle/>
        <a:p>
          <a:endParaRPr lang="en-US"/>
        </a:p>
      </dgm:t>
    </dgm:pt>
    <dgm:pt modelId="{79962329-0090-4CF9-9EE3-63A45F8526D8}" type="sibTrans" cxnId="{6E6F2F4A-681F-4023-863B-BF0A19DA133B}">
      <dgm:prSet/>
      <dgm:spPr/>
      <dgm:t>
        <a:bodyPr/>
        <a:lstStyle/>
        <a:p>
          <a:endParaRPr lang="en-US"/>
        </a:p>
      </dgm:t>
    </dgm:pt>
    <dgm:pt modelId="{DB2DA2B9-7380-4786-92FC-A98233A5B403}">
      <dgm:prSet phldrT="[Text]"/>
      <dgm:spPr/>
      <dgm:t>
        <a:bodyPr/>
        <a:lstStyle/>
        <a:p>
          <a:r>
            <a:rPr lang="en-US" dirty="0"/>
            <a:t>Hearing if forfeiture contested; court finds nexus between crime and property.</a:t>
          </a:r>
        </a:p>
      </dgm:t>
    </dgm:pt>
    <dgm:pt modelId="{DA2E31AE-C4D8-4EFB-87E0-C973EBD1DF19}" type="parTrans" cxnId="{5BC5E1D1-5AFE-4535-B62F-29037610FB74}">
      <dgm:prSet/>
      <dgm:spPr/>
      <dgm:t>
        <a:bodyPr/>
        <a:lstStyle/>
        <a:p>
          <a:endParaRPr lang="en-US"/>
        </a:p>
      </dgm:t>
    </dgm:pt>
    <dgm:pt modelId="{138F058C-B2D9-4901-A167-256AC14F4ADC}" type="sibTrans" cxnId="{5BC5E1D1-5AFE-4535-B62F-29037610FB74}">
      <dgm:prSet/>
      <dgm:spPr/>
      <dgm:t>
        <a:bodyPr/>
        <a:lstStyle/>
        <a:p>
          <a:endParaRPr lang="en-US"/>
        </a:p>
      </dgm:t>
    </dgm:pt>
    <dgm:pt modelId="{52538ECF-9F18-46B0-9725-B223019DCF1E}" type="pres">
      <dgm:prSet presAssocID="{3BEC682F-DEF7-4755-9A8A-3269E718AB5F}" presName="CompostProcess" presStyleCnt="0">
        <dgm:presLayoutVars>
          <dgm:dir/>
          <dgm:resizeHandles val="exact"/>
        </dgm:presLayoutVars>
      </dgm:prSet>
      <dgm:spPr/>
    </dgm:pt>
    <dgm:pt modelId="{5E9BE06B-FC4E-4C46-B74C-04D889F023E7}" type="pres">
      <dgm:prSet presAssocID="{3BEC682F-DEF7-4755-9A8A-3269E718AB5F}" presName="arrow" presStyleLbl="bgShp" presStyleIdx="0" presStyleCnt="1"/>
      <dgm:spPr/>
    </dgm:pt>
    <dgm:pt modelId="{192E415E-6AE8-4235-A4C5-7A9ECF23E42B}" type="pres">
      <dgm:prSet presAssocID="{3BEC682F-DEF7-4755-9A8A-3269E718AB5F}" presName="linearProcess" presStyleCnt="0"/>
      <dgm:spPr/>
    </dgm:pt>
    <dgm:pt modelId="{79F1F969-266A-476E-BB94-C6EAD4E1E1E4}" type="pres">
      <dgm:prSet presAssocID="{40E450C9-BD6B-48A0-A2E9-5A04B176B01F}" presName="textNode" presStyleLbl="node1" presStyleIdx="0" presStyleCnt="3">
        <dgm:presLayoutVars>
          <dgm:bulletEnabled val="1"/>
        </dgm:presLayoutVars>
      </dgm:prSet>
      <dgm:spPr/>
    </dgm:pt>
    <dgm:pt modelId="{0F57F45E-2149-4C6F-AAFB-F3F1643C0913}" type="pres">
      <dgm:prSet presAssocID="{8EAF21CB-4073-42F3-94E9-7FC45769D743}" presName="sibTrans" presStyleCnt="0"/>
      <dgm:spPr/>
    </dgm:pt>
    <dgm:pt modelId="{A541C092-006F-4120-8D53-2EA4D83C21CD}" type="pres">
      <dgm:prSet presAssocID="{E460997E-78EF-4985-85BE-B1E41280BFCF}" presName="textNode" presStyleLbl="node1" presStyleIdx="1" presStyleCnt="3">
        <dgm:presLayoutVars>
          <dgm:bulletEnabled val="1"/>
        </dgm:presLayoutVars>
      </dgm:prSet>
      <dgm:spPr/>
    </dgm:pt>
    <dgm:pt modelId="{C0ADC624-7DF1-4EC5-ACB5-F28D90C2FA5E}" type="pres">
      <dgm:prSet presAssocID="{79962329-0090-4CF9-9EE3-63A45F8526D8}" presName="sibTrans" presStyleCnt="0"/>
      <dgm:spPr/>
    </dgm:pt>
    <dgm:pt modelId="{924FBA43-4157-491D-AE4A-EC04DC776723}" type="pres">
      <dgm:prSet presAssocID="{DB2DA2B9-7380-4786-92FC-A98233A5B403}" presName="textNode" presStyleLbl="node1" presStyleIdx="2" presStyleCnt="3">
        <dgm:presLayoutVars>
          <dgm:bulletEnabled val="1"/>
        </dgm:presLayoutVars>
      </dgm:prSet>
      <dgm:spPr/>
    </dgm:pt>
  </dgm:ptLst>
  <dgm:cxnLst>
    <dgm:cxn modelId="{6E6F2F4A-681F-4023-863B-BF0A19DA133B}" srcId="{3BEC682F-DEF7-4755-9A8A-3269E718AB5F}" destId="{E460997E-78EF-4985-85BE-B1E41280BFCF}" srcOrd="1" destOrd="0" parTransId="{D34F831E-4D13-4946-A52B-E7BA8B5EF993}" sibTransId="{79962329-0090-4CF9-9EE3-63A45F8526D8}"/>
    <dgm:cxn modelId="{D6A8A54C-7915-4216-BD0D-0B362C6AED65}" type="presOf" srcId="{DB2DA2B9-7380-4786-92FC-A98233A5B403}" destId="{924FBA43-4157-491D-AE4A-EC04DC776723}" srcOrd="0" destOrd="0" presId="urn:microsoft.com/office/officeart/2005/8/layout/hProcess9"/>
    <dgm:cxn modelId="{E3A7A854-BE85-4AC1-8EBF-62114FAD828F}" type="presOf" srcId="{40E450C9-BD6B-48A0-A2E9-5A04B176B01F}" destId="{79F1F969-266A-476E-BB94-C6EAD4E1E1E4}" srcOrd="0" destOrd="0" presId="urn:microsoft.com/office/officeart/2005/8/layout/hProcess9"/>
    <dgm:cxn modelId="{E69B28BA-A68C-443A-836B-FD5F7F706C51}" type="presOf" srcId="{3BEC682F-DEF7-4755-9A8A-3269E718AB5F}" destId="{52538ECF-9F18-46B0-9725-B223019DCF1E}" srcOrd="0" destOrd="0" presId="urn:microsoft.com/office/officeart/2005/8/layout/hProcess9"/>
    <dgm:cxn modelId="{5BC5E1D1-5AFE-4535-B62F-29037610FB74}" srcId="{3BEC682F-DEF7-4755-9A8A-3269E718AB5F}" destId="{DB2DA2B9-7380-4786-92FC-A98233A5B403}" srcOrd="2" destOrd="0" parTransId="{DA2E31AE-C4D8-4EFB-87E0-C973EBD1DF19}" sibTransId="{138F058C-B2D9-4901-A167-256AC14F4ADC}"/>
    <dgm:cxn modelId="{EE5AA2EA-D515-4618-8EEB-0DDE31699287}" type="presOf" srcId="{E460997E-78EF-4985-85BE-B1E41280BFCF}" destId="{A541C092-006F-4120-8D53-2EA4D83C21CD}" srcOrd="0" destOrd="0" presId="urn:microsoft.com/office/officeart/2005/8/layout/hProcess9"/>
    <dgm:cxn modelId="{DEF502F3-E7B3-4A9C-9702-41996D9B6E92}" srcId="{3BEC682F-DEF7-4755-9A8A-3269E718AB5F}" destId="{40E450C9-BD6B-48A0-A2E9-5A04B176B01F}" srcOrd="0" destOrd="0" parTransId="{9BBA2392-56E0-4D55-ABFA-3F576623ACE1}" sibTransId="{8EAF21CB-4073-42F3-94E9-7FC45769D743}"/>
    <dgm:cxn modelId="{0B1CD8FF-1A3E-43B0-AA7E-62F1446EE9FD}" type="presParOf" srcId="{52538ECF-9F18-46B0-9725-B223019DCF1E}" destId="{5E9BE06B-FC4E-4C46-B74C-04D889F023E7}" srcOrd="0" destOrd="0" presId="urn:microsoft.com/office/officeart/2005/8/layout/hProcess9"/>
    <dgm:cxn modelId="{9DEB32F9-70EB-4A9C-9A3D-0C3F4403522E}" type="presParOf" srcId="{52538ECF-9F18-46B0-9725-B223019DCF1E}" destId="{192E415E-6AE8-4235-A4C5-7A9ECF23E42B}" srcOrd="1" destOrd="0" presId="urn:microsoft.com/office/officeart/2005/8/layout/hProcess9"/>
    <dgm:cxn modelId="{171315F3-F019-4ACD-B79D-57B41E2E4E7E}" type="presParOf" srcId="{192E415E-6AE8-4235-A4C5-7A9ECF23E42B}" destId="{79F1F969-266A-476E-BB94-C6EAD4E1E1E4}" srcOrd="0" destOrd="0" presId="urn:microsoft.com/office/officeart/2005/8/layout/hProcess9"/>
    <dgm:cxn modelId="{8616076C-8BBF-469C-968B-EA0927F4CCB5}" type="presParOf" srcId="{192E415E-6AE8-4235-A4C5-7A9ECF23E42B}" destId="{0F57F45E-2149-4C6F-AAFB-F3F1643C0913}" srcOrd="1" destOrd="0" presId="urn:microsoft.com/office/officeart/2005/8/layout/hProcess9"/>
    <dgm:cxn modelId="{270120D2-3BBF-4DDC-B88C-2F8D90168B2F}" type="presParOf" srcId="{192E415E-6AE8-4235-A4C5-7A9ECF23E42B}" destId="{A541C092-006F-4120-8D53-2EA4D83C21CD}" srcOrd="2" destOrd="0" presId="urn:microsoft.com/office/officeart/2005/8/layout/hProcess9"/>
    <dgm:cxn modelId="{67B93647-6636-4046-87AF-6C08DCD4101A}" type="presParOf" srcId="{192E415E-6AE8-4235-A4C5-7A9ECF23E42B}" destId="{C0ADC624-7DF1-4EC5-ACB5-F28D90C2FA5E}" srcOrd="3" destOrd="0" presId="urn:microsoft.com/office/officeart/2005/8/layout/hProcess9"/>
    <dgm:cxn modelId="{FFCA412B-6DA4-49E7-A4C3-E095E5124F9D}" type="presParOf" srcId="{192E415E-6AE8-4235-A4C5-7A9ECF23E42B}" destId="{924FBA43-4157-491D-AE4A-EC04DC77672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EC682F-DEF7-4755-9A8A-3269E718AB5F}" type="doc">
      <dgm:prSet loTypeId="urn:microsoft.com/office/officeart/2005/8/layout/hProcess9" loCatId="process" qsTypeId="urn:microsoft.com/office/officeart/2005/8/quickstyle/simple1" qsCatId="simple" csTypeId="urn:microsoft.com/office/officeart/2005/8/colors/accent1_2" csCatId="accent1" phldr="1"/>
      <dgm:spPr/>
    </dgm:pt>
    <dgm:pt modelId="{40E450C9-BD6B-48A0-A2E9-5A04B176B01F}">
      <dgm:prSet phldrT="[Text]"/>
      <dgm:spPr/>
      <dgm:t>
        <a:bodyPr/>
        <a:lstStyle/>
        <a:p>
          <a:r>
            <a:rPr lang="en-US" dirty="0"/>
            <a:t>Court enters </a:t>
          </a:r>
          <a:r>
            <a:rPr lang="en-US" b="1" u="sng" dirty="0"/>
            <a:t>preliminary order</a:t>
          </a:r>
          <a:r>
            <a:rPr lang="en-US" dirty="0"/>
            <a:t> identifying $ amt., specific property, or substitute assets.</a:t>
          </a:r>
        </a:p>
      </dgm:t>
    </dgm:pt>
    <dgm:pt modelId="{9BBA2392-56E0-4D55-ABFA-3F576623ACE1}" type="parTrans" cxnId="{DEF502F3-E7B3-4A9C-9702-41996D9B6E92}">
      <dgm:prSet/>
      <dgm:spPr/>
      <dgm:t>
        <a:bodyPr/>
        <a:lstStyle/>
        <a:p>
          <a:endParaRPr lang="en-US"/>
        </a:p>
      </dgm:t>
    </dgm:pt>
    <dgm:pt modelId="{8EAF21CB-4073-42F3-94E9-7FC45769D743}" type="sibTrans" cxnId="{DEF502F3-E7B3-4A9C-9702-41996D9B6E92}">
      <dgm:prSet/>
      <dgm:spPr/>
      <dgm:t>
        <a:bodyPr/>
        <a:lstStyle/>
        <a:p>
          <a:endParaRPr lang="en-US"/>
        </a:p>
      </dgm:t>
    </dgm:pt>
    <dgm:pt modelId="{E460997E-78EF-4985-85BE-B1E41280BFCF}">
      <dgm:prSet phldrT="[Text]"/>
      <dgm:spPr/>
      <dgm:t>
        <a:bodyPr/>
        <a:lstStyle/>
        <a:p>
          <a:r>
            <a:rPr lang="en-US" dirty="0"/>
            <a:t>Once preliminary order is entered, </a:t>
          </a:r>
          <a:r>
            <a:rPr lang="en-US" dirty="0" err="1"/>
            <a:t>gvt</a:t>
          </a:r>
          <a:r>
            <a:rPr lang="en-US" dirty="0"/>
            <a:t>. can seize assets or conduct discovery to find them.</a:t>
          </a:r>
        </a:p>
      </dgm:t>
    </dgm:pt>
    <dgm:pt modelId="{D34F831E-4D13-4946-A52B-E7BA8B5EF993}" type="parTrans" cxnId="{6E6F2F4A-681F-4023-863B-BF0A19DA133B}">
      <dgm:prSet/>
      <dgm:spPr/>
      <dgm:t>
        <a:bodyPr/>
        <a:lstStyle/>
        <a:p>
          <a:endParaRPr lang="en-US"/>
        </a:p>
      </dgm:t>
    </dgm:pt>
    <dgm:pt modelId="{79962329-0090-4CF9-9EE3-63A45F8526D8}" type="sibTrans" cxnId="{6E6F2F4A-681F-4023-863B-BF0A19DA133B}">
      <dgm:prSet/>
      <dgm:spPr/>
      <dgm:t>
        <a:bodyPr/>
        <a:lstStyle/>
        <a:p>
          <a:endParaRPr lang="en-US"/>
        </a:p>
      </dgm:t>
    </dgm:pt>
    <dgm:pt modelId="{DB2DA2B9-7380-4786-92FC-A98233A5B403}">
      <dgm:prSet phldrT="[Text]"/>
      <dgm:spPr/>
      <dgm:t>
        <a:bodyPr/>
        <a:lstStyle/>
        <a:p>
          <a:r>
            <a:rPr lang="en-US" dirty="0"/>
            <a:t>If court orders forfeiture of specific property, government must publish to give third parties notice.</a:t>
          </a:r>
        </a:p>
      </dgm:t>
    </dgm:pt>
    <dgm:pt modelId="{DA2E31AE-C4D8-4EFB-87E0-C973EBD1DF19}" type="parTrans" cxnId="{5BC5E1D1-5AFE-4535-B62F-29037610FB74}">
      <dgm:prSet/>
      <dgm:spPr/>
      <dgm:t>
        <a:bodyPr/>
        <a:lstStyle/>
        <a:p>
          <a:endParaRPr lang="en-US"/>
        </a:p>
      </dgm:t>
    </dgm:pt>
    <dgm:pt modelId="{138F058C-B2D9-4901-A167-256AC14F4ADC}" type="sibTrans" cxnId="{5BC5E1D1-5AFE-4535-B62F-29037610FB74}">
      <dgm:prSet/>
      <dgm:spPr/>
      <dgm:t>
        <a:bodyPr/>
        <a:lstStyle/>
        <a:p>
          <a:endParaRPr lang="en-US"/>
        </a:p>
      </dgm:t>
    </dgm:pt>
    <dgm:pt modelId="{52538ECF-9F18-46B0-9725-B223019DCF1E}" type="pres">
      <dgm:prSet presAssocID="{3BEC682F-DEF7-4755-9A8A-3269E718AB5F}" presName="CompostProcess" presStyleCnt="0">
        <dgm:presLayoutVars>
          <dgm:dir/>
          <dgm:resizeHandles val="exact"/>
        </dgm:presLayoutVars>
      </dgm:prSet>
      <dgm:spPr/>
    </dgm:pt>
    <dgm:pt modelId="{5E9BE06B-FC4E-4C46-B74C-04D889F023E7}" type="pres">
      <dgm:prSet presAssocID="{3BEC682F-DEF7-4755-9A8A-3269E718AB5F}" presName="arrow" presStyleLbl="bgShp" presStyleIdx="0" presStyleCnt="1"/>
      <dgm:spPr/>
    </dgm:pt>
    <dgm:pt modelId="{192E415E-6AE8-4235-A4C5-7A9ECF23E42B}" type="pres">
      <dgm:prSet presAssocID="{3BEC682F-DEF7-4755-9A8A-3269E718AB5F}" presName="linearProcess" presStyleCnt="0"/>
      <dgm:spPr/>
    </dgm:pt>
    <dgm:pt modelId="{79F1F969-266A-476E-BB94-C6EAD4E1E1E4}" type="pres">
      <dgm:prSet presAssocID="{40E450C9-BD6B-48A0-A2E9-5A04B176B01F}" presName="textNode" presStyleLbl="node1" presStyleIdx="0" presStyleCnt="3">
        <dgm:presLayoutVars>
          <dgm:bulletEnabled val="1"/>
        </dgm:presLayoutVars>
      </dgm:prSet>
      <dgm:spPr/>
    </dgm:pt>
    <dgm:pt modelId="{0F57F45E-2149-4C6F-AAFB-F3F1643C0913}" type="pres">
      <dgm:prSet presAssocID="{8EAF21CB-4073-42F3-94E9-7FC45769D743}" presName="sibTrans" presStyleCnt="0"/>
      <dgm:spPr/>
    </dgm:pt>
    <dgm:pt modelId="{A541C092-006F-4120-8D53-2EA4D83C21CD}" type="pres">
      <dgm:prSet presAssocID="{E460997E-78EF-4985-85BE-B1E41280BFCF}" presName="textNode" presStyleLbl="node1" presStyleIdx="1" presStyleCnt="3">
        <dgm:presLayoutVars>
          <dgm:bulletEnabled val="1"/>
        </dgm:presLayoutVars>
      </dgm:prSet>
      <dgm:spPr/>
    </dgm:pt>
    <dgm:pt modelId="{C0ADC624-7DF1-4EC5-ACB5-F28D90C2FA5E}" type="pres">
      <dgm:prSet presAssocID="{79962329-0090-4CF9-9EE3-63A45F8526D8}" presName="sibTrans" presStyleCnt="0"/>
      <dgm:spPr/>
    </dgm:pt>
    <dgm:pt modelId="{924FBA43-4157-491D-AE4A-EC04DC776723}" type="pres">
      <dgm:prSet presAssocID="{DB2DA2B9-7380-4786-92FC-A98233A5B403}" presName="textNode" presStyleLbl="node1" presStyleIdx="2" presStyleCnt="3">
        <dgm:presLayoutVars>
          <dgm:bulletEnabled val="1"/>
        </dgm:presLayoutVars>
      </dgm:prSet>
      <dgm:spPr/>
    </dgm:pt>
  </dgm:ptLst>
  <dgm:cxnLst>
    <dgm:cxn modelId="{6E6F2F4A-681F-4023-863B-BF0A19DA133B}" srcId="{3BEC682F-DEF7-4755-9A8A-3269E718AB5F}" destId="{E460997E-78EF-4985-85BE-B1E41280BFCF}" srcOrd="1" destOrd="0" parTransId="{D34F831E-4D13-4946-A52B-E7BA8B5EF993}" sibTransId="{79962329-0090-4CF9-9EE3-63A45F8526D8}"/>
    <dgm:cxn modelId="{D6A8A54C-7915-4216-BD0D-0B362C6AED65}" type="presOf" srcId="{DB2DA2B9-7380-4786-92FC-A98233A5B403}" destId="{924FBA43-4157-491D-AE4A-EC04DC776723}" srcOrd="0" destOrd="0" presId="urn:microsoft.com/office/officeart/2005/8/layout/hProcess9"/>
    <dgm:cxn modelId="{E3A7A854-BE85-4AC1-8EBF-62114FAD828F}" type="presOf" srcId="{40E450C9-BD6B-48A0-A2E9-5A04B176B01F}" destId="{79F1F969-266A-476E-BB94-C6EAD4E1E1E4}" srcOrd="0" destOrd="0" presId="urn:microsoft.com/office/officeart/2005/8/layout/hProcess9"/>
    <dgm:cxn modelId="{E69B28BA-A68C-443A-836B-FD5F7F706C51}" type="presOf" srcId="{3BEC682F-DEF7-4755-9A8A-3269E718AB5F}" destId="{52538ECF-9F18-46B0-9725-B223019DCF1E}" srcOrd="0" destOrd="0" presId="urn:microsoft.com/office/officeart/2005/8/layout/hProcess9"/>
    <dgm:cxn modelId="{5BC5E1D1-5AFE-4535-B62F-29037610FB74}" srcId="{3BEC682F-DEF7-4755-9A8A-3269E718AB5F}" destId="{DB2DA2B9-7380-4786-92FC-A98233A5B403}" srcOrd="2" destOrd="0" parTransId="{DA2E31AE-C4D8-4EFB-87E0-C973EBD1DF19}" sibTransId="{138F058C-B2D9-4901-A167-256AC14F4ADC}"/>
    <dgm:cxn modelId="{EE5AA2EA-D515-4618-8EEB-0DDE31699287}" type="presOf" srcId="{E460997E-78EF-4985-85BE-B1E41280BFCF}" destId="{A541C092-006F-4120-8D53-2EA4D83C21CD}" srcOrd="0" destOrd="0" presId="urn:microsoft.com/office/officeart/2005/8/layout/hProcess9"/>
    <dgm:cxn modelId="{DEF502F3-E7B3-4A9C-9702-41996D9B6E92}" srcId="{3BEC682F-DEF7-4755-9A8A-3269E718AB5F}" destId="{40E450C9-BD6B-48A0-A2E9-5A04B176B01F}" srcOrd="0" destOrd="0" parTransId="{9BBA2392-56E0-4D55-ABFA-3F576623ACE1}" sibTransId="{8EAF21CB-4073-42F3-94E9-7FC45769D743}"/>
    <dgm:cxn modelId="{0B1CD8FF-1A3E-43B0-AA7E-62F1446EE9FD}" type="presParOf" srcId="{52538ECF-9F18-46B0-9725-B223019DCF1E}" destId="{5E9BE06B-FC4E-4C46-B74C-04D889F023E7}" srcOrd="0" destOrd="0" presId="urn:microsoft.com/office/officeart/2005/8/layout/hProcess9"/>
    <dgm:cxn modelId="{9DEB32F9-70EB-4A9C-9A3D-0C3F4403522E}" type="presParOf" srcId="{52538ECF-9F18-46B0-9725-B223019DCF1E}" destId="{192E415E-6AE8-4235-A4C5-7A9ECF23E42B}" srcOrd="1" destOrd="0" presId="urn:microsoft.com/office/officeart/2005/8/layout/hProcess9"/>
    <dgm:cxn modelId="{171315F3-F019-4ACD-B79D-57B41E2E4E7E}" type="presParOf" srcId="{192E415E-6AE8-4235-A4C5-7A9ECF23E42B}" destId="{79F1F969-266A-476E-BB94-C6EAD4E1E1E4}" srcOrd="0" destOrd="0" presId="urn:microsoft.com/office/officeart/2005/8/layout/hProcess9"/>
    <dgm:cxn modelId="{8616076C-8BBF-469C-968B-EA0927F4CCB5}" type="presParOf" srcId="{192E415E-6AE8-4235-A4C5-7A9ECF23E42B}" destId="{0F57F45E-2149-4C6F-AAFB-F3F1643C0913}" srcOrd="1" destOrd="0" presId="urn:microsoft.com/office/officeart/2005/8/layout/hProcess9"/>
    <dgm:cxn modelId="{270120D2-3BBF-4DDC-B88C-2F8D90168B2F}" type="presParOf" srcId="{192E415E-6AE8-4235-A4C5-7A9ECF23E42B}" destId="{A541C092-006F-4120-8D53-2EA4D83C21CD}" srcOrd="2" destOrd="0" presId="urn:microsoft.com/office/officeart/2005/8/layout/hProcess9"/>
    <dgm:cxn modelId="{67B93647-6636-4046-87AF-6C08DCD4101A}" type="presParOf" srcId="{192E415E-6AE8-4235-A4C5-7A9ECF23E42B}" destId="{C0ADC624-7DF1-4EC5-ACB5-F28D90C2FA5E}" srcOrd="3" destOrd="0" presId="urn:microsoft.com/office/officeart/2005/8/layout/hProcess9"/>
    <dgm:cxn modelId="{FFCA412B-6DA4-49E7-A4C3-E095E5124F9D}" type="presParOf" srcId="{192E415E-6AE8-4235-A4C5-7A9ECF23E42B}" destId="{924FBA43-4157-491D-AE4A-EC04DC77672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EC682F-DEF7-4755-9A8A-3269E718AB5F}" type="doc">
      <dgm:prSet loTypeId="urn:microsoft.com/office/officeart/2005/8/layout/hProcess9" loCatId="process" qsTypeId="urn:microsoft.com/office/officeart/2005/8/quickstyle/simple1" qsCatId="simple" csTypeId="urn:microsoft.com/office/officeart/2005/8/colors/accent1_2" csCatId="accent1" phldr="1"/>
      <dgm:spPr/>
    </dgm:pt>
    <dgm:pt modelId="{40E450C9-BD6B-48A0-A2E9-5A04B176B01F}">
      <dgm:prSet phldrT="[Text]"/>
      <dgm:spPr/>
      <dgm:t>
        <a:bodyPr/>
        <a:lstStyle/>
        <a:p>
          <a:r>
            <a:rPr lang="en-US" dirty="0"/>
            <a:t>If third parties have claims, court conducts an ancillary proceeding to determine their rights.</a:t>
          </a:r>
        </a:p>
      </dgm:t>
    </dgm:pt>
    <dgm:pt modelId="{9BBA2392-56E0-4D55-ABFA-3F576623ACE1}" type="parTrans" cxnId="{DEF502F3-E7B3-4A9C-9702-41996D9B6E92}">
      <dgm:prSet/>
      <dgm:spPr/>
      <dgm:t>
        <a:bodyPr/>
        <a:lstStyle/>
        <a:p>
          <a:endParaRPr lang="en-US"/>
        </a:p>
      </dgm:t>
    </dgm:pt>
    <dgm:pt modelId="{8EAF21CB-4073-42F3-94E9-7FC45769D743}" type="sibTrans" cxnId="{DEF502F3-E7B3-4A9C-9702-41996D9B6E92}">
      <dgm:prSet/>
      <dgm:spPr/>
      <dgm:t>
        <a:bodyPr/>
        <a:lstStyle/>
        <a:p>
          <a:endParaRPr lang="en-US"/>
        </a:p>
      </dgm:t>
    </dgm:pt>
    <dgm:pt modelId="{E460997E-78EF-4985-85BE-B1E41280BFCF}">
      <dgm:prSet phldrT="[Text]"/>
      <dgm:spPr/>
      <dgm:t>
        <a:bodyPr/>
        <a:lstStyle/>
        <a:p>
          <a:r>
            <a:rPr lang="en-US" dirty="0"/>
            <a:t>Preliminary order becomes final as to defendant at sentencing, addressed there by preponderance of evidence, and included in the judgment.</a:t>
          </a:r>
        </a:p>
      </dgm:t>
    </dgm:pt>
    <dgm:pt modelId="{D34F831E-4D13-4946-A52B-E7BA8B5EF993}" type="parTrans" cxnId="{6E6F2F4A-681F-4023-863B-BF0A19DA133B}">
      <dgm:prSet/>
      <dgm:spPr/>
      <dgm:t>
        <a:bodyPr/>
        <a:lstStyle/>
        <a:p>
          <a:endParaRPr lang="en-US"/>
        </a:p>
      </dgm:t>
    </dgm:pt>
    <dgm:pt modelId="{79962329-0090-4CF9-9EE3-63A45F8526D8}" type="sibTrans" cxnId="{6E6F2F4A-681F-4023-863B-BF0A19DA133B}">
      <dgm:prSet/>
      <dgm:spPr/>
      <dgm:t>
        <a:bodyPr/>
        <a:lstStyle/>
        <a:p>
          <a:endParaRPr lang="en-US"/>
        </a:p>
      </dgm:t>
    </dgm:pt>
    <dgm:pt modelId="{DB2DA2B9-7380-4786-92FC-A98233A5B403}">
      <dgm:prSet phldrT="[Text]"/>
      <dgm:spPr/>
      <dgm:t>
        <a:bodyPr/>
        <a:lstStyle/>
        <a:p>
          <a:r>
            <a:rPr lang="en-US" dirty="0"/>
            <a:t>Order becomes final as to third parties after the ancillary proceeding.</a:t>
          </a:r>
        </a:p>
      </dgm:t>
    </dgm:pt>
    <dgm:pt modelId="{DA2E31AE-C4D8-4EFB-87E0-C973EBD1DF19}" type="parTrans" cxnId="{5BC5E1D1-5AFE-4535-B62F-29037610FB74}">
      <dgm:prSet/>
      <dgm:spPr/>
      <dgm:t>
        <a:bodyPr/>
        <a:lstStyle/>
        <a:p>
          <a:endParaRPr lang="en-US"/>
        </a:p>
      </dgm:t>
    </dgm:pt>
    <dgm:pt modelId="{138F058C-B2D9-4901-A167-256AC14F4ADC}" type="sibTrans" cxnId="{5BC5E1D1-5AFE-4535-B62F-29037610FB74}">
      <dgm:prSet/>
      <dgm:spPr/>
      <dgm:t>
        <a:bodyPr/>
        <a:lstStyle/>
        <a:p>
          <a:endParaRPr lang="en-US"/>
        </a:p>
      </dgm:t>
    </dgm:pt>
    <dgm:pt modelId="{52538ECF-9F18-46B0-9725-B223019DCF1E}" type="pres">
      <dgm:prSet presAssocID="{3BEC682F-DEF7-4755-9A8A-3269E718AB5F}" presName="CompostProcess" presStyleCnt="0">
        <dgm:presLayoutVars>
          <dgm:dir/>
          <dgm:resizeHandles val="exact"/>
        </dgm:presLayoutVars>
      </dgm:prSet>
      <dgm:spPr/>
    </dgm:pt>
    <dgm:pt modelId="{5E9BE06B-FC4E-4C46-B74C-04D889F023E7}" type="pres">
      <dgm:prSet presAssocID="{3BEC682F-DEF7-4755-9A8A-3269E718AB5F}" presName="arrow" presStyleLbl="bgShp" presStyleIdx="0" presStyleCnt="1"/>
      <dgm:spPr/>
    </dgm:pt>
    <dgm:pt modelId="{192E415E-6AE8-4235-A4C5-7A9ECF23E42B}" type="pres">
      <dgm:prSet presAssocID="{3BEC682F-DEF7-4755-9A8A-3269E718AB5F}" presName="linearProcess" presStyleCnt="0"/>
      <dgm:spPr/>
    </dgm:pt>
    <dgm:pt modelId="{79F1F969-266A-476E-BB94-C6EAD4E1E1E4}" type="pres">
      <dgm:prSet presAssocID="{40E450C9-BD6B-48A0-A2E9-5A04B176B01F}" presName="textNode" presStyleLbl="node1" presStyleIdx="0" presStyleCnt="3">
        <dgm:presLayoutVars>
          <dgm:bulletEnabled val="1"/>
        </dgm:presLayoutVars>
      </dgm:prSet>
      <dgm:spPr/>
    </dgm:pt>
    <dgm:pt modelId="{0F57F45E-2149-4C6F-AAFB-F3F1643C0913}" type="pres">
      <dgm:prSet presAssocID="{8EAF21CB-4073-42F3-94E9-7FC45769D743}" presName="sibTrans" presStyleCnt="0"/>
      <dgm:spPr/>
    </dgm:pt>
    <dgm:pt modelId="{A541C092-006F-4120-8D53-2EA4D83C21CD}" type="pres">
      <dgm:prSet presAssocID="{E460997E-78EF-4985-85BE-B1E41280BFCF}" presName="textNode" presStyleLbl="node1" presStyleIdx="1" presStyleCnt="3">
        <dgm:presLayoutVars>
          <dgm:bulletEnabled val="1"/>
        </dgm:presLayoutVars>
      </dgm:prSet>
      <dgm:spPr/>
    </dgm:pt>
    <dgm:pt modelId="{C0ADC624-7DF1-4EC5-ACB5-F28D90C2FA5E}" type="pres">
      <dgm:prSet presAssocID="{79962329-0090-4CF9-9EE3-63A45F8526D8}" presName="sibTrans" presStyleCnt="0"/>
      <dgm:spPr/>
    </dgm:pt>
    <dgm:pt modelId="{924FBA43-4157-491D-AE4A-EC04DC776723}" type="pres">
      <dgm:prSet presAssocID="{DB2DA2B9-7380-4786-92FC-A98233A5B403}" presName="textNode" presStyleLbl="node1" presStyleIdx="2" presStyleCnt="3">
        <dgm:presLayoutVars>
          <dgm:bulletEnabled val="1"/>
        </dgm:presLayoutVars>
      </dgm:prSet>
      <dgm:spPr/>
    </dgm:pt>
  </dgm:ptLst>
  <dgm:cxnLst>
    <dgm:cxn modelId="{6E6F2F4A-681F-4023-863B-BF0A19DA133B}" srcId="{3BEC682F-DEF7-4755-9A8A-3269E718AB5F}" destId="{E460997E-78EF-4985-85BE-B1E41280BFCF}" srcOrd="1" destOrd="0" parTransId="{D34F831E-4D13-4946-A52B-E7BA8B5EF993}" sibTransId="{79962329-0090-4CF9-9EE3-63A45F8526D8}"/>
    <dgm:cxn modelId="{D6A8A54C-7915-4216-BD0D-0B362C6AED65}" type="presOf" srcId="{DB2DA2B9-7380-4786-92FC-A98233A5B403}" destId="{924FBA43-4157-491D-AE4A-EC04DC776723}" srcOrd="0" destOrd="0" presId="urn:microsoft.com/office/officeart/2005/8/layout/hProcess9"/>
    <dgm:cxn modelId="{E3A7A854-BE85-4AC1-8EBF-62114FAD828F}" type="presOf" srcId="{40E450C9-BD6B-48A0-A2E9-5A04B176B01F}" destId="{79F1F969-266A-476E-BB94-C6EAD4E1E1E4}" srcOrd="0" destOrd="0" presId="urn:microsoft.com/office/officeart/2005/8/layout/hProcess9"/>
    <dgm:cxn modelId="{E69B28BA-A68C-443A-836B-FD5F7F706C51}" type="presOf" srcId="{3BEC682F-DEF7-4755-9A8A-3269E718AB5F}" destId="{52538ECF-9F18-46B0-9725-B223019DCF1E}" srcOrd="0" destOrd="0" presId="urn:microsoft.com/office/officeart/2005/8/layout/hProcess9"/>
    <dgm:cxn modelId="{5BC5E1D1-5AFE-4535-B62F-29037610FB74}" srcId="{3BEC682F-DEF7-4755-9A8A-3269E718AB5F}" destId="{DB2DA2B9-7380-4786-92FC-A98233A5B403}" srcOrd="2" destOrd="0" parTransId="{DA2E31AE-C4D8-4EFB-87E0-C973EBD1DF19}" sibTransId="{138F058C-B2D9-4901-A167-256AC14F4ADC}"/>
    <dgm:cxn modelId="{EE5AA2EA-D515-4618-8EEB-0DDE31699287}" type="presOf" srcId="{E460997E-78EF-4985-85BE-B1E41280BFCF}" destId="{A541C092-006F-4120-8D53-2EA4D83C21CD}" srcOrd="0" destOrd="0" presId="urn:microsoft.com/office/officeart/2005/8/layout/hProcess9"/>
    <dgm:cxn modelId="{DEF502F3-E7B3-4A9C-9702-41996D9B6E92}" srcId="{3BEC682F-DEF7-4755-9A8A-3269E718AB5F}" destId="{40E450C9-BD6B-48A0-A2E9-5A04B176B01F}" srcOrd="0" destOrd="0" parTransId="{9BBA2392-56E0-4D55-ABFA-3F576623ACE1}" sibTransId="{8EAF21CB-4073-42F3-94E9-7FC45769D743}"/>
    <dgm:cxn modelId="{0B1CD8FF-1A3E-43B0-AA7E-62F1446EE9FD}" type="presParOf" srcId="{52538ECF-9F18-46B0-9725-B223019DCF1E}" destId="{5E9BE06B-FC4E-4C46-B74C-04D889F023E7}" srcOrd="0" destOrd="0" presId="urn:microsoft.com/office/officeart/2005/8/layout/hProcess9"/>
    <dgm:cxn modelId="{9DEB32F9-70EB-4A9C-9A3D-0C3F4403522E}" type="presParOf" srcId="{52538ECF-9F18-46B0-9725-B223019DCF1E}" destId="{192E415E-6AE8-4235-A4C5-7A9ECF23E42B}" srcOrd="1" destOrd="0" presId="urn:microsoft.com/office/officeart/2005/8/layout/hProcess9"/>
    <dgm:cxn modelId="{171315F3-F019-4ACD-B79D-57B41E2E4E7E}" type="presParOf" srcId="{192E415E-6AE8-4235-A4C5-7A9ECF23E42B}" destId="{79F1F969-266A-476E-BB94-C6EAD4E1E1E4}" srcOrd="0" destOrd="0" presId="urn:microsoft.com/office/officeart/2005/8/layout/hProcess9"/>
    <dgm:cxn modelId="{8616076C-8BBF-469C-968B-EA0927F4CCB5}" type="presParOf" srcId="{192E415E-6AE8-4235-A4C5-7A9ECF23E42B}" destId="{0F57F45E-2149-4C6F-AAFB-F3F1643C0913}" srcOrd="1" destOrd="0" presId="urn:microsoft.com/office/officeart/2005/8/layout/hProcess9"/>
    <dgm:cxn modelId="{270120D2-3BBF-4DDC-B88C-2F8D90168B2F}" type="presParOf" srcId="{192E415E-6AE8-4235-A4C5-7A9ECF23E42B}" destId="{A541C092-006F-4120-8D53-2EA4D83C21CD}" srcOrd="2" destOrd="0" presId="urn:microsoft.com/office/officeart/2005/8/layout/hProcess9"/>
    <dgm:cxn modelId="{67B93647-6636-4046-87AF-6C08DCD4101A}" type="presParOf" srcId="{192E415E-6AE8-4235-A4C5-7A9ECF23E42B}" destId="{C0ADC624-7DF1-4EC5-ACB5-F28D90C2FA5E}" srcOrd="3" destOrd="0" presId="urn:microsoft.com/office/officeart/2005/8/layout/hProcess9"/>
    <dgm:cxn modelId="{FFCA412B-6DA4-49E7-A4C3-E095E5124F9D}" type="presParOf" srcId="{192E415E-6AE8-4235-A4C5-7A9ECF23E42B}" destId="{924FBA43-4157-491D-AE4A-EC04DC776723}"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BE06B-FC4E-4C46-B74C-04D889F023E7}">
      <dsp:nvSpPr>
        <dsp:cNvPr id="0" name=""/>
        <dsp:cNvSpPr/>
      </dsp:nvSpPr>
      <dsp:spPr>
        <a:xfrm>
          <a:off x="591502" y="0"/>
          <a:ext cx="6703695" cy="32623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F1F969-266A-476E-BB94-C6EAD4E1E1E4}">
      <dsp:nvSpPr>
        <dsp:cNvPr id="0" name=""/>
        <dsp:cNvSpPr/>
      </dsp:nvSpPr>
      <dsp:spPr>
        <a:xfrm>
          <a:off x="267254" y="978693"/>
          <a:ext cx="2366010"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Notice in indictment that </a:t>
          </a:r>
          <a:r>
            <a:rPr lang="en-US" sz="1800" kern="1200" dirty="0" err="1"/>
            <a:t>gvt</a:t>
          </a:r>
          <a:r>
            <a:rPr lang="en-US" sz="1800" kern="1200" dirty="0"/>
            <a:t>. will seek forfeiture.</a:t>
          </a:r>
        </a:p>
      </dsp:txBody>
      <dsp:txXfrm>
        <a:off x="330955" y="1042394"/>
        <a:ext cx="2238608" cy="1177522"/>
      </dsp:txXfrm>
    </dsp:sp>
    <dsp:sp modelId="{A541C092-006F-4120-8D53-2EA4D83C21CD}">
      <dsp:nvSpPr>
        <dsp:cNvPr id="0" name=""/>
        <dsp:cNvSpPr/>
      </dsp:nvSpPr>
      <dsp:spPr>
        <a:xfrm>
          <a:off x="2760344" y="978693"/>
          <a:ext cx="2366010"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Defendant pleads or found guilty.</a:t>
          </a:r>
        </a:p>
      </dsp:txBody>
      <dsp:txXfrm>
        <a:off x="2824045" y="1042394"/>
        <a:ext cx="2238608" cy="1177522"/>
      </dsp:txXfrm>
    </dsp:sp>
    <dsp:sp modelId="{924FBA43-4157-491D-AE4A-EC04DC776723}">
      <dsp:nvSpPr>
        <dsp:cNvPr id="0" name=""/>
        <dsp:cNvSpPr/>
      </dsp:nvSpPr>
      <dsp:spPr>
        <a:xfrm>
          <a:off x="5253435" y="978693"/>
          <a:ext cx="2366010"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Hearing if forfeiture contested; court finds nexus between crime and property.</a:t>
          </a:r>
        </a:p>
      </dsp:txBody>
      <dsp:txXfrm>
        <a:off x="5317136" y="1042394"/>
        <a:ext cx="2238608" cy="11775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BE06B-FC4E-4C46-B74C-04D889F023E7}">
      <dsp:nvSpPr>
        <dsp:cNvPr id="0" name=""/>
        <dsp:cNvSpPr/>
      </dsp:nvSpPr>
      <dsp:spPr>
        <a:xfrm>
          <a:off x="591502" y="0"/>
          <a:ext cx="6703695" cy="32623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F1F969-266A-476E-BB94-C6EAD4E1E1E4}">
      <dsp:nvSpPr>
        <dsp:cNvPr id="0" name=""/>
        <dsp:cNvSpPr/>
      </dsp:nvSpPr>
      <dsp:spPr>
        <a:xfrm>
          <a:off x="8472" y="978693"/>
          <a:ext cx="2538531"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Court enters </a:t>
          </a:r>
          <a:r>
            <a:rPr lang="en-US" sz="1600" b="1" u="sng" kern="1200" dirty="0"/>
            <a:t>preliminary order</a:t>
          </a:r>
          <a:r>
            <a:rPr lang="en-US" sz="1600" kern="1200" dirty="0"/>
            <a:t> identifying $ amt., specific property, or substitute assets.</a:t>
          </a:r>
        </a:p>
      </dsp:txBody>
      <dsp:txXfrm>
        <a:off x="72173" y="1042394"/>
        <a:ext cx="2411129" cy="1177522"/>
      </dsp:txXfrm>
    </dsp:sp>
    <dsp:sp modelId="{A541C092-006F-4120-8D53-2EA4D83C21CD}">
      <dsp:nvSpPr>
        <dsp:cNvPr id="0" name=""/>
        <dsp:cNvSpPr/>
      </dsp:nvSpPr>
      <dsp:spPr>
        <a:xfrm>
          <a:off x="2674084" y="978693"/>
          <a:ext cx="2538531"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Once preliminary order is entered, </a:t>
          </a:r>
          <a:r>
            <a:rPr lang="en-US" sz="1600" kern="1200" dirty="0" err="1"/>
            <a:t>gvt</a:t>
          </a:r>
          <a:r>
            <a:rPr lang="en-US" sz="1600" kern="1200" dirty="0"/>
            <a:t>. can seize assets or conduct discovery to find them.</a:t>
          </a:r>
        </a:p>
      </dsp:txBody>
      <dsp:txXfrm>
        <a:off x="2737785" y="1042394"/>
        <a:ext cx="2411129" cy="1177522"/>
      </dsp:txXfrm>
    </dsp:sp>
    <dsp:sp modelId="{924FBA43-4157-491D-AE4A-EC04DC776723}">
      <dsp:nvSpPr>
        <dsp:cNvPr id="0" name=""/>
        <dsp:cNvSpPr/>
      </dsp:nvSpPr>
      <dsp:spPr>
        <a:xfrm>
          <a:off x="5339696" y="978693"/>
          <a:ext cx="2538531"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If court orders forfeiture of specific property, government must publish to give third parties notice.</a:t>
          </a:r>
        </a:p>
      </dsp:txBody>
      <dsp:txXfrm>
        <a:off x="5403397" y="1042394"/>
        <a:ext cx="2411129" cy="11775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9BE06B-FC4E-4C46-B74C-04D889F023E7}">
      <dsp:nvSpPr>
        <dsp:cNvPr id="0" name=""/>
        <dsp:cNvSpPr/>
      </dsp:nvSpPr>
      <dsp:spPr>
        <a:xfrm>
          <a:off x="591502" y="0"/>
          <a:ext cx="6703695" cy="326231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F1F969-266A-476E-BB94-C6EAD4E1E1E4}">
      <dsp:nvSpPr>
        <dsp:cNvPr id="0" name=""/>
        <dsp:cNvSpPr/>
      </dsp:nvSpPr>
      <dsp:spPr>
        <a:xfrm>
          <a:off x="8472" y="978693"/>
          <a:ext cx="2538531"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third parties have claims, court conducts an ancillary proceeding to determine their rights.</a:t>
          </a:r>
        </a:p>
      </dsp:txBody>
      <dsp:txXfrm>
        <a:off x="72173" y="1042394"/>
        <a:ext cx="2411129" cy="1177522"/>
      </dsp:txXfrm>
    </dsp:sp>
    <dsp:sp modelId="{A541C092-006F-4120-8D53-2EA4D83C21CD}">
      <dsp:nvSpPr>
        <dsp:cNvPr id="0" name=""/>
        <dsp:cNvSpPr/>
      </dsp:nvSpPr>
      <dsp:spPr>
        <a:xfrm>
          <a:off x="2674084" y="978693"/>
          <a:ext cx="2538531"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Preliminary order becomes final as to defendant at sentencing, addressed there by preponderance of evidence, and included in the judgment.</a:t>
          </a:r>
        </a:p>
      </dsp:txBody>
      <dsp:txXfrm>
        <a:off x="2737785" y="1042394"/>
        <a:ext cx="2411129" cy="1177522"/>
      </dsp:txXfrm>
    </dsp:sp>
    <dsp:sp modelId="{924FBA43-4157-491D-AE4A-EC04DC776723}">
      <dsp:nvSpPr>
        <dsp:cNvPr id="0" name=""/>
        <dsp:cNvSpPr/>
      </dsp:nvSpPr>
      <dsp:spPr>
        <a:xfrm>
          <a:off x="5339696" y="978693"/>
          <a:ext cx="2538531" cy="13049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Order becomes final as to third parties after the ancillary proceeding.</a:t>
          </a:r>
        </a:p>
      </dsp:txBody>
      <dsp:txXfrm>
        <a:off x="5403397" y="1042394"/>
        <a:ext cx="2411129" cy="11775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3248991-252E-B54C-B367-B36EBB50935D}"/>
              </a:ext>
            </a:extLst>
          </p:cNvPr>
          <p:cNvSpPr>
            <a:spLocks noGrp="1"/>
          </p:cNvSpPr>
          <p:nvPr>
            <p:ph type="ftr" sz="quarter" idx="2"/>
          </p:nvPr>
        </p:nvSpPr>
        <p:spPr>
          <a:xfrm>
            <a:off x="371475" y="8696325"/>
            <a:ext cx="2514600" cy="255587"/>
          </a:xfrm>
          <a:prstGeom prst="rect">
            <a:avLst/>
          </a:prstGeom>
        </p:spPr>
        <p:txBody>
          <a:bodyPr vert="horz" lIns="91440" tIns="45720" rIns="91440" bIns="45720" rtlCol="0" anchor="b"/>
          <a:lstStyle>
            <a:lvl1pPr algn="l">
              <a:defRPr sz="1200"/>
            </a:lvl1pPr>
          </a:lstStyle>
          <a:p>
            <a:endParaRPr lang="en-US" dirty="0">
              <a:latin typeface="Minion" panose="02020500000000000000" pitchFamily="18" charset="0"/>
            </a:endParaRPr>
          </a:p>
        </p:txBody>
      </p:sp>
      <p:sp>
        <p:nvSpPr>
          <p:cNvPr id="5" name="Slide Number Placeholder 4">
            <a:extLst>
              <a:ext uri="{FF2B5EF4-FFF2-40B4-BE49-F238E27FC236}">
                <a16:creationId xmlns:a16="http://schemas.microsoft.com/office/drawing/2014/main" id="{33B450D2-FC26-B74E-BBE6-420945489AED}"/>
              </a:ext>
            </a:extLst>
          </p:cNvPr>
          <p:cNvSpPr>
            <a:spLocks noGrp="1"/>
          </p:cNvSpPr>
          <p:nvPr>
            <p:ph type="sldNum" sz="quarter" idx="3"/>
          </p:nvPr>
        </p:nvSpPr>
        <p:spPr>
          <a:xfrm>
            <a:off x="5210174" y="8694739"/>
            <a:ext cx="1293813" cy="257174"/>
          </a:xfrm>
          <a:prstGeom prst="rect">
            <a:avLst/>
          </a:prstGeom>
        </p:spPr>
        <p:txBody>
          <a:bodyPr vert="horz" lIns="91440" tIns="45720" rIns="91440" bIns="45720" rtlCol="0" anchor="b"/>
          <a:lstStyle>
            <a:lvl1pPr algn="r">
              <a:defRPr sz="1200"/>
            </a:lvl1pPr>
          </a:lstStyle>
          <a:p>
            <a:fld id="{DB3CE216-3B45-A545-8483-98D23666254D}" type="slidenum">
              <a:rPr lang="en-US" smtClean="0">
                <a:latin typeface="Minion" panose="02020500000000000000" pitchFamily="18" charset="0"/>
              </a:rPr>
              <a:t>‹#›</a:t>
            </a:fld>
            <a:endParaRPr lang="en-US" dirty="0">
              <a:latin typeface="Minion" panose="02020500000000000000" pitchFamily="18" charset="0"/>
            </a:endParaRPr>
          </a:p>
        </p:txBody>
      </p:sp>
      <p:cxnSp>
        <p:nvCxnSpPr>
          <p:cNvPr id="11" name="Straight Connector 10"/>
          <p:cNvCxnSpPr/>
          <p:nvPr/>
        </p:nvCxnSpPr>
        <p:spPr>
          <a:xfrm>
            <a:off x="457200" y="8686800"/>
            <a:ext cx="5943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951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590550" y="8694739"/>
            <a:ext cx="2971800" cy="239712"/>
          </a:xfrm>
          <a:prstGeom prst="rect">
            <a:avLst/>
          </a:prstGeom>
        </p:spPr>
        <p:txBody>
          <a:bodyPr vert="horz" lIns="91440" tIns="45720" rIns="91440" bIns="45720" rtlCol="0" anchor="b"/>
          <a:lstStyle>
            <a:lvl1pPr algn="l">
              <a:defRPr sz="1200">
                <a:latin typeface="Minion" panose="02020500000000000000" pitchFamily="18" charset="0"/>
              </a:defRPr>
            </a:lvl1pPr>
          </a:lstStyle>
          <a:p>
            <a:endParaRPr lang="en-US" dirty="0"/>
          </a:p>
        </p:txBody>
      </p:sp>
      <p:sp>
        <p:nvSpPr>
          <p:cNvPr id="7" name="Slide Number Placeholder 6"/>
          <p:cNvSpPr>
            <a:spLocks noGrp="1"/>
          </p:cNvSpPr>
          <p:nvPr>
            <p:ph type="sldNum" sz="quarter" idx="5"/>
          </p:nvPr>
        </p:nvSpPr>
        <p:spPr>
          <a:xfrm>
            <a:off x="5172075" y="8694738"/>
            <a:ext cx="1112838" cy="239713"/>
          </a:xfrm>
          <a:prstGeom prst="rect">
            <a:avLst/>
          </a:prstGeom>
        </p:spPr>
        <p:txBody>
          <a:bodyPr vert="horz" lIns="91440" tIns="45720" rIns="91440" bIns="45720" rtlCol="0" anchor="b"/>
          <a:lstStyle>
            <a:lvl1pPr algn="r">
              <a:defRPr sz="1200">
                <a:latin typeface="Minion" panose="02020500000000000000" pitchFamily="18" charset="0"/>
              </a:defRPr>
            </a:lvl1pPr>
          </a:lstStyle>
          <a:p>
            <a:fld id="{5368A948-A0E7-C24E-8A28-901C962C085E}" type="slidenum">
              <a:rPr lang="en-US" smtClean="0"/>
              <a:pPr/>
              <a:t>‹#›</a:t>
            </a:fld>
            <a:endParaRPr lang="en-US" dirty="0"/>
          </a:p>
        </p:txBody>
      </p:sp>
      <p:cxnSp>
        <p:nvCxnSpPr>
          <p:cNvPr id="9" name="Straight Connector 8"/>
          <p:cNvCxnSpPr/>
          <p:nvPr/>
        </p:nvCxnSpPr>
        <p:spPr>
          <a:xfrm>
            <a:off x="685800" y="8686800"/>
            <a:ext cx="5486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16723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Optima" pitchFamily="2" charset="0"/>
        <a:ea typeface="+mn-ea"/>
        <a:cs typeface="+mn-cs"/>
      </a:defRPr>
    </a:lvl1pPr>
    <a:lvl2pPr marL="342900" algn="l" defTabSz="685800" rtl="0" eaLnBrk="1" latinLnBrk="0" hangingPunct="1">
      <a:defRPr sz="900" kern="1200">
        <a:solidFill>
          <a:schemeClr val="tx1"/>
        </a:solidFill>
        <a:latin typeface="Optima" pitchFamily="2" charset="0"/>
        <a:ea typeface="+mn-ea"/>
        <a:cs typeface="+mn-cs"/>
      </a:defRPr>
    </a:lvl2pPr>
    <a:lvl3pPr marL="685800" algn="l" defTabSz="685800" rtl="0" eaLnBrk="1" latinLnBrk="0" hangingPunct="1">
      <a:defRPr sz="900" kern="1200">
        <a:solidFill>
          <a:schemeClr val="tx1"/>
        </a:solidFill>
        <a:latin typeface="Optima" pitchFamily="2" charset="0"/>
        <a:ea typeface="+mn-ea"/>
        <a:cs typeface="+mn-cs"/>
      </a:defRPr>
    </a:lvl3pPr>
    <a:lvl4pPr marL="1028700" algn="l" defTabSz="685800" rtl="0" eaLnBrk="1" latinLnBrk="0" hangingPunct="1">
      <a:defRPr sz="900" kern="1200">
        <a:solidFill>
          <a:schemeClr val="tx1"/>
        </a:solidFill>
        <a:latin typeface="Optima" pitchFamily="2" charset="0"/>
        <a:ea typeface="+mn-ea"/>
        <a:cs typeface="+mn-cs"/>
      </a:defRPr>
    </a:lvl4pPr>
    <a:lvl5pPr marL="1371600" algn="l" defTabSz="685800" rtl="0" eaLnBrk="1" latinLnBrk="0" hangingPunct="1">
      <a:defRPr sz="900" kern="1200">
        <a:solidFill>
          <a:schemeClr val="tx1"/>
        </a:solidFill>
        <a:latin typeface="Optima" pitchFamily="2"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64CAF7F-E915-7E4B-A26B-BE66B32878D7}"/>
              </a:ext>
            </a:extLst>
          </p:cNvPr>
          <p:cNvSpPr>
            <a:spLocks noGrp="1"/>
          </p:cNvSpPr>
          <p:nvPr>
            <p:ph type="ctrTitle" idx="4294967295"/>
          </p:nvPr>
        </p:nvSpPr>
        <p:spPr>
          <a:xfrm>
            <a:off x="712926" y="1534963"/>
            <a:ext cx="7718152" cy="1790700"/>
          </a:xfrm>
          <a:prstGeom prst="rect">
            <a:avLst/>
          </a:prstGeom>
        </p:spPr>
        <p:txBody>
          <a:bodyPr anchor="ctr">
            <a:noAutofit/>
          </a:bodyPr>
          <a:lstStyle>
            <a:lvl1pPr>
              <a:defRPr sz="4500"/>
            </a:lvl1pPr>
          </a:lstStyle>
          <a:p>
            <a:pPr algn="l"/>
            <a:r>
              <a:rPr lang="en-US">
                <a:solidFill>
                  <a:srgbClr val="314388"/>
                </a:solidFill>
                <a:latin typeface="Optima" panose="02000503060000020004" pitchFamily="2" charset="0"/>
              </a:rPr>
              <a:t>Click to edit Master title style</a:t>
            </a:r>
            <a:endParaRPr lang="en-US" dirty="0">
              <a:solidFill>
                <a:srgbClr val="314388"/>
              </a:solidFill>
              <a:latin typeface="Optima" panose="02000503060000020004" pitchFamily="2" charset="0"/>
            </a:endParaRPr>
          </a:p>
        </p:txBody>
      </p:sp>
      <p:sp>
        <p:nvSpPr>
          <p:cNvPr id="5" name="Subtitle 2">
            <a:extLst>
              <a:ext uri="{FF2B5EF4-FFF2-40B4-BE49-F238E27FC236}">
                <a16:creationId xmlns:a16="http://schemas.microsoft.com/office/drawing/2014/main" id="{E6E2AFA6-66EA-8C44-AB54-F16C4412E0D5}"/>
              </a:ext>
            </a:extLst>
          </p:cNvPr>
          <p:cNvSpPr>
            <a:spLocks noGrp="1"/>
          </p:cNvSpPr>
          <p:nvPr>
            <p:ph type="subTitle" idx="4294967295" hasCustomPrompt="1"/>
          </p:nvPr>
        </p:nvSpPr>
        <p:spPr>
          <a:xfrm>
            <a:off x="712926" y="3595929"/>
            <a:ext cx="6587759" cy="937569"/>
          </a:xfrm>
        </p:spPr>
        <p:txBody>
          <a:bodyPr>
            <a:normAutofit fontScale="92500"/>
          </a:bodyPr>
          <a:lstStyle>
            <a:lvl1pPr marL="0" indent="0">
              <a:lnSpc>
                <a:spcPct val="100000"/>
              </a:lnSpc>
              <a:spcBef>
                <a:spcPts val="0"/>
              </a:spcBef>
              <a:buNone/>
              <a:defRPr baseline="0"/>
            </a:lvl1pPr>
          </a:lstStyle>
          <a:p>
            <a:pPr algn="l"/>
            <a:r>
              <a:rPr lang="en-US" dirty="0">
                <a:latin typeface="Optima" panose="02000503060000020004" pitchFamily="2" charset="0"/>
              </a:rPr>
              <a:t>Presenter Name</a:t>
            </a:r>
            <a:br>
              <a:rPr lang="en-US" dirty="0">
                <a:latin typeface="Optima" panose="02000503060000020004" pitchFamily="2" charset="0"/>
              </a:rPr>
            </a:br>
            <a:r>
              <a:rPr lang="en-US" dirty="0">
                <a:latin typeface="Optima" panose="02000503060000020004" pitchFamily="2" charset="0"/>
              </a:rPr>
              <a:t>Firm/Organization</a:t>
            </a:r>
          </a:p>
        </p:txBody>
      </p:sp>
    </p:spTree>
    <p:extLst>
      <p:ext uri="{BB962C8B-B14F-4D97-AF65-F5344CB8AC3E}">
        <p14:creationId xmlns:p14="http://schemas.microsoft.com/office/powerpoint/2010/main" val="226707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558800"/>
            <a:ext cx="7886700" cy="70921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095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1688988"/>
            <a:ext cx="7886700" cy="994172"/>
          </a:xfrm>
          <a:prstGeom prst="rect">
            <a:avLst/>
          </a:prstGeom>
        </p:spPr>
        <p:txBody>
          <a:bodyPr/>
          <a:lstStyle>
            <a:lvl1pPr algn="ctr">
              <a:defRPr/>
            </a:lvl1pPr>
          </a:lstStyle>
          <a:p>
            <a:r>
              <a:rPr lang="en-US" dirty="0"/>
              <a:t>Questions?</a:t>
            </a:r>
          </a:p>
        </p:txBody>
      </p:sp>
      <p:sp>
        <p:nvSpPr>
          <p:cNvPr id="6" name="Text Placeholder 5"/>
          <p:cNvSpPr>
            <a:spLocks noGrp="1"/>
          </p:cNvSpPr>
          <p:nvPr>
            <p:ph type="body" sz="quarter" idx="10" hasCustomPrompt="1"/>
          </p:nvPr>
        </p:nvSpPr>
        <p:spPr>
          <a:xfrm>
            <a:off x="628650" y="2871787"/>
            <a:ext cx="7886700" cy="853189"/>
          </a:xfrm>
        </p:spPr>
        <p:txBody>
          <a:bodyPr>
            <a:noAutofit/>
          </a:bodyPr>
          <a:lstStyle>
            <a:lvl1pPr marL="0" indent="0" algn="ctr">
              <a:lnSpc>
                <a:spcPct val="100000"/>
              </a:lnSpc>
              <a:spcBef>
                <a:spcPts val="0"/>
              </a:spcBef>
              <a:buNone/>
              <a:defRPr sz="1800"/>
            </a:lvl1pPr>
          </a:lstStyle>
          <a:p>
            <a:pPr lvl="0"/>
            <a:r>
              <a:rPr lang="en-US" dirty="0"/>
              <a:t>Presenter Name</a:t>
            </a:r>
            <a:br>
              <a:rPr lang="en-US" dirty="0"/>
            </a:br>
            <a:r>
              <a:rPr lang="en-US" dirty="0"/>
              <a:t>Presenter Contact Info</a:t>
            </a:r>
          </a:p>
        </p:txBody>
      </p:sp>
    </p:spTree>
    <p:extLst>
      <p:ext uri="{BB962C8B-B14F-4D97-AF65-F5344CB8AC3E}">
        <p14:creationId xmlns:p14="http://schemas.microsoft.com/office/powerpoint/2010/main" val="222436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out/Bio Slid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1A9FB59-7486-B343-8E4B-971A5B94FF3C}"/>
              </a:ext>
            </a:extLst>
          </p:cNvPr>
          <p:cNvSpPr>
            <a:spLocks noGrp="1"/>
          </p:cNvSpPr>
          <p:nvPr>
            <p:ph type="title" hasCustomPrompt="1"/>
          </p:nvPr>
        </p:nvSpPr>
        <p:spPr>
          <a:xfrm>
            <a:off x="628650" y="566057"/>
            <a:ext cx="7886700" cy="701958"/>
          </a:xfrm>
          <a:prstGeom prst="rect">
            <a:avLst/>
          </a:prstGeom>
        </p:spPr>
        <p:txBody>
          <a:bodyPr/>
          <a:lstStyle/>
          <a:p>
            <a:r>
              <a:rPr lang="en-US" dirty="0"/>
              <a:t>About</a:t>
            </a:r>
          </a:p>
        </p:txBody>
      </p:sp>
      <p:sp>
        <p:nvSpPr>
          <p:cNvPr id="10" name="Content Placeholder 3">
            <a:extLst>
              <a:ext uri="{FF2B5EF4-FFF2-40B4-BE49-F238E27FC236}">
                <a16:creationId xmlns:a16="http://schemas.microsoft.com/office/drawing/2014/main" id="{8ABD7ED4-38F8-3046-AEDF-9B2C803AD655}"/>
              </a:ext>
            </a:extLst>
          </p:cNvPr>
          <p:cNvSpPr>
            <a:spLocks noGrp="1"/>
          </p:cNvSpPr>
          <p:nvPr>
            <p:ph sz="half" idx="2" hasCustomPrompt="1"/>
          </p:nvPr>
        </p:nvSpPr>
        <p:spPr>
          <a:xfrm>
            <a:off x="629842" y="1635919"/>
            <a:ext cx="3868340" cy="2763441"/>
          </a:xfrm>
        </p:spPr>
        <p:txBody>
          <a:bodyPr/>
          <a:lstStyle>
            <a:lvl1pPr marL="0" indent="0">
              <a:buNone/>
              <a:defRPr sz="1400"/>
            </a:lvl1pPr>
          </a:lstStyle>
          <a:p>
            <a:pPr lvl="0"/>
            <a:r>
              <a:rPr lang="en-US" dirty="0"/>
              <a:t>Insert professional headshot or company logo</a:t>
            </a:r>
          </a:p>
        </p:txBody>
      </p:sp>
      <p:sp>
        <p:nvSpPr>
          <p:cNvPr id="3" name="Text Placeholder 2"/>
          <p:cNvSpPr>
            <a:spLocks noGrp="1"/>
          </p:cNvSpPr>
          <p:nvPr>
            <p:ph type="body" sz="quarter" idx="10" hasCustomPrompt="1"/>
          </p:nvPr>
        </p:nvSpPr>
        <p:spPr>
          <a:xfrm>
            <a:off x="4647010" y="1635919"/>
            <a:ext cx="3868340" cy="1347119"/>
          </a:xfrm>
        </p:spPr>
        <p:txBody>
          <a:bodyPr>
            <a:normAutofit/>
          </a:bodyPr>
          <a:lstStyle>
            <a:lvl1pPr marL="0" indent="0">
              <a:buNone/>
              <a:defRPr sz="1800" baseline="0"/>
            </a:lvl1pPr>
          </a:lstStyle>
          <a:p>
            <a:pPr lvl="0"/>
            <a:r>
              <a:rPr lang="en-US" dirty="0"/>
              <a:t>Presenter Name</a:t>
            </a:r>
            <a:br>
              <a:rPr lang="en-US" dirty="0"/>
            </a:br>
            <a:r>
              <a:rPr lang="en-US" dirty="0"/>
              <a:t>Firm/Organization</a:t>
            </a:r>
            <a:br>
              <a:rPr lang="en-US" dirty="0"/>
            </a:br>
            <a:r>
              <a:rPr lang="en-US" dirty="0"/>
              <a:t>Contact Info</a:t>
            </a:r>
          </a:p>
          <a:p>
            <a:pPr lvl="0"/>
            <a:endParaRPr lang="en-US" dirty="0"/>
          </a:p>
        </p:txBody>
      </p:sp>
    </p:spTree>
    <p:extLst>
      <p:ext uri="{BB962C8B-B14F-4D97-AF65-F5344CB8AC3E}">
        <p14:creationId xmlns:p14="http://schemas.microsoft.com/office/powerpoint/2010/main" val="59394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558800"/>
            <a:ext cx="7886700" cy="70921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9184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566057"/>
            <a:ext cx="7886700" cy="701956"/>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319981"/>
            <a:ext cx="3868340" cy="558824"/>
          </a:xfrm>
        </p:spPr>
        <p:txBody>
          <a:bodyPr anchor="b">
            <a:normAutofit/>
          </a:bodyPr>
          <a:lstStyle>
            <a:lvl1pPr marL="0" indent="0">
              <a:buNone/>
              <a:defRPr sz="2200" b="0">
                <a:solidFill>
                  <a:srgbClr val="314388"/>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a:extLst>
              <a:ext uri="{FF2B5EF4-FFF2-40B4-BE49-F238E27FC236}">
                <a16:creationId xmlns:a16="http://schemas.microsoft.com/office/drawing/2014/main" id="{8D1F620D-7457-4049-9F47-979F41044EB9}"/>
              </a:ext>
            </a:extLst>
          </p:cNvPr>
          <p:cNvSpPr>
            <a:spLocks noGrp="1"/>
          </p:cNvSpPr>
          <p:nvPr>
            <p:ph type="body" idx="11"/>
          </p:nvPr>
        </p:nvSpPr>
        <p:spPr>
          <a:xfrm>
            <a:off x="4629149" y="1319981"/>
            <a:ext cx="3887392" cy="558824"/>
          </a:xfrm>
        </p:spPr>
        <p:txBody>
          <a:bodyPr anchor="b">
            <a:normAutofit/>
          </a:bodyPr>
          <a:lstStyle>
            <a:lvl1pPr marL="0" indent="0">
              <a:buNone/>
              <a:defRPr sz="2200" b="0">
                <a:solidFill>
                  <a:srgbClr val="314388"/>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Tree>
    <p:extLst>
      <p:ext uri="{BB962C8B-B14F-4D97-AF65-F5344CB8AC3E}">
        <p14:creationId xmlns:p14="http://schemas.microsoft.com/office/powerpoint/2010/main" val="306749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58800"/>
            <a:ext cx="7886700" cy="7092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a:extLst>
              <a:ext uri="{FF2B5EF4-FFF2-40B4-BE49-F238E27FC236}">
                <a16:creationId xmlns:a16="http://schemas.microsoft.com/office/drawing/2014/main" id="{07DD0402-4DBA-1A4B-BD42-E400C2ED36F2}"/>
              </a:ext>
            </a:extLst>
          </p:cNvPr>
          <p:cNvPicPr>
            <a:picLocks noChangeAspect="1"/>
          </p:cNvPicPr>
          <p:nvPr userDrawn="1"/>
        </p:nvPicPr>
        <p:blipFill>
          <a:blip r:embed="rId8"/>
          <a:stretch>
            <a:fillRect/>
          </a:stretch>
        </p:blipFill>
        <p:spPr>
          <a:xfrm>
            <a:off x="7547429" y="0"/>
            <a:ext cx="1596571" cy="558800"/>
          </a:xfrm>
          <a:prstGeom prst="rect">
            <a:avLst/>
          </a:prstGeom>
        </p:spPr>
      </p:pic>
    </p:spTree>
    <p:extLst>
      <p:ext uri="{BB962C8B-B14F-4D97-AF65-F5344CB8AC3E}">
        <p14:creationId xmlns:p14="http://schemas.microsoft.com/office/powerpoint/2010/main" val="2201700280"/>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66" r:id="rId3"/>
    <p:sldLayoutId id="2147483667" r:id="rId4"/>
    <p:sldLayoutId id="2147483664" r:id="rId5"/>
    <p:sldLayoutId id="2147483665" r:id="rId6"/>
  </p:sldLayoutIdLst>
  <p:hf sldNum="0" hdr="0" dt="0"/>
  <p:txStyles>
    <p:titleStyle>
      <a:lvl1pPr algn="l" defTabSz="685800" rtl="0" eaLnBrk="1" latinLnBrk="0" hangingPunct="1">
        <a:lnSpc>
          <a:spcPct val="90000"/>
        </a:lnSpc>
        <a:spcBef>
          <a:spcPct val="0"/>
        </a:spcBef>
        <a:buNone/>
        <a:defRPr sz="3300" kern="1200">
          <a:solidFill>
            <a:srgbClr val="314388"/>
          </a:solidFill>
          <a:latin typeface="Optima" panose="02000503060000020004"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tima" panose="02000503060000020004" pitchFamily="2"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tima" panose="02000503060000020004"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tima" panose="02000503060000020004"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tima" panose="02000503060000020004"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tima" panose="02000503060000020004"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2DC3A-B078-4A00-A4F7-E24C4B81568E}"/>
              </a:ext>
            </a:extLst>
          </p:cNvPr>
          <p:cNvSpPr>
            <a:spLocks noGrp="1"/>
          </p:cNvSpPr>
          <p:nvPr>
            <p:ph type="ctrTitle" idx="4294967295"/>
          </p:nvPr>
        </p:nvSpPr>
        <p:spPr/>
        <p:txBody>
          <a:bodyPr>
            <a:normAutofit fontScale="90000"/>
          </a:bodyPr>
          <a:lstStyle/>
          <a:p>
            <a:pPr algn="ctr"/>
            <a:br>
              <a:rPr lang="en-US" cap="small" dirty="0"/>
            </a:br>
            <a:r>
              <a:rPr lang="en-US" b="1" cap="small" dirty="0"/>
              <a:t>Federal Asset Forfeiture: </a:t>
            </a:r>
            <a:br>
              <a:rPr lang="en-US" b="1" cap="small" dirty="0"/>
            </a:br>
            <a:r>
              <a:rPr lang="en-US" sz="2700" b="1" cap="small" dirty="0"/>
              <a:t>Overview, Defense Strategies, &amp; Current Topics</a:t>
            </a:r>
          </a:p>
        </p:txBody>
      </p:sp>
      <p:sp>
        <p:nvSpPr>
          <p:cNvPr id="3" name="Subtitle 2">
            <a:extLst>
              <a:ext uri="{FF2B5EF4-FFF2-40B4-BE49-F238E27FC236}">
                <a16:creationId xmlns:a16="http://schemas.microsoft.com/office/drawing/2014/main" id="{9DBFFDDF-FD67-46E9-98F9-1E4BD5804FF6}"/>
              </a:ext>
            </a:extLst>
          </p:cNvPr>
          <p:cNvSpPr>
            <a:spLocks noGrp="1"/>
          </p:cNvSpPr>
          <p:nvPr>
            <p:ph type="subTitle" idx="4294967295"/>
          </p:nvPr>
        </p:nvSpPr>
        <p:spPr/>
        <p:txBody>
          <a:bodyPr>
            <a:normAutofit/>
          </a:bodyPr>
          <a:lstStyle/>
          <a:p>
            <a:pPr marL="0" indent="0" algn="ctr">
              <a:buNone/>
            </a:pPr>
            <a:endParaRPr lang="en-US" sz="2400" dirty="0"/>
          </a:p>
          <a:p>
            <a:pPr marL="0" indent="0" algn="ctr">
              <a:buNone/>
            </a:pPr>
            <a:r>
              <a:rPr lang="en-US" sz="2000" b="1" dirty="0"/>
              <a:t>Will Terpening</a:t>
            </a:r>
          </a:p>
          <a:p>
            <a:pPr marL="0" indent="0" algn="ctr">
              <a:buNone/>
            </a:pPr>
            <a:r>
              <a:rPr lang="en-US" sz="2000" b="1" cap="small" dirty="0"/>
              <a:t>Terpening Law PLLC</a:t>
            </a:r>
            <a:r>
              <a:rPr lang="en-US" sz="2000" b="1" dirty="0"/>
              <a:t> </a:t>
            </a:r>
          </a:p>
          <a:p>
            <a:pPr marL="0" indent="0" algn="ctr">
              <a:buNone/>
            </a:pPr>
            <a:r>
              <a:rPr lang="en-US" sz="2000" b="1" dirty="0"/>
              <a:t>(980) 265-1700</a:t>
            </a:r>
          </a:p>
        </p:txBody>
      </p:sp>
      <p:pic>
        <p:nvPicPr>
          <p:cNvPr id="13" name="Picture 12" descr="A close up of a sign&#10;&#10;Description automatically generated">
            <a:extLst>
              <a:ext uri="{FF2B5EF4-FFF2-40B4-BE49-F238E27FC236}">
                <a16:creationId xmlns:a16="http://schemas.microsoft.com/office/drawing/2014/main" id="{FAE75DC5-2A36-4112-9B2C-7647B462EF48}"/>
              </a:ext>
            </a:extLst>
          </p:cNvPr>
          <p:cNvPicPr>
            <a:picLocks noChangeAspect="1"/>
          </p:cNvPicPr>
          <p:nvPr/>
        </p:nvPicPr>
        <p:blipFill>
          <a:blip r:embed="rId2"/>
          <a:stretch>
            <a:fillRect/>
          </a:stretch>
        </p:blipFill>
        <p:spPr>
          <a:xfrm>
            <a:off x="3750463" y="3034529"/>
            <a:ext cx="1759183" cy="1550171"/>
          </a:xfrm>
          <a:prstGeom prst="rect">
            <a:avLst/>
          </a:prstGeom>
        </p:spPr>
      </p:pic>
    </p:spTree>
    <p:extLst>
      <p:ext uri="{BB962C8B-B14F-4D97-AF65-F5344CB8AC3E}">
        <p14:creationId xmlns:p14="http://schemas.microsoft.com/office/powerpoint/2010/main" val="303991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4D9AE-714C-4490-9C3C-17B40EBF4FAC}"/>
              </a:ext>
            </a:extLst>
          </p:cNvPr>
          <p:cNvSpPr>
            <a:spLocks noGrp="1"/>
          </p:cNvSpPr>
          <p:nvPr>
            <p:ph type="title"/>
          </p:nvPr>
        </p:nvSpPr>
        <p:spPr/>
        <p:txBody>
          <a:bodyPr/>
          <a:lstStyle/>
          <a:p>
            <a:r>
              <a:rPr lang="en-US" dirty="0"/>
              <a:t>Criminal Forfeiture Process</a:t>
            </a:r>
          </a:p>
        </p:txBody>
      </p:sp>
      <p:sp>
        <p:nvSpPr>
          <p:cNvPr id="3" name="Content Placeholder 2">
            <a:extLst>
              <a:ext uri="{FF2B5EF4-FFF2-40B4-BE49-F238E27FC236}">
                <a16:creationId xmlns:a16="http://schemas.microsoft.com/office/drawing/2014/main" id="{365466C1-562C-454F-A435-E5D56092F3F3}"/>
              </a:ext>
            </a:extLst>
          </p:cNvPr>
          <p:cNvSpPr>
            <a:spLocks noGrp="1"/>
          </p:cNvSpPr>
          <p:nvPr>
            <p:ph idx="1"/>
          </p:nvPr>
        </p:nvSpPr>
        <p:spPr/>
        <p:txBody>
          <a:bodyPr/>
          <a:lstStyle/>
          <a:p>
            <a:r>
              <a:rPr lang="en-US" dirty="0"/>
              <a:t>What we most commonly see as federal criminal defense lawyers.</a:t>
            </a:r>
          </a:p>
          <a:p>
            <a:r>
              <a:rPr lang="en-US" dirty="0"/>
              <a:t>Part of indictment and criminal case.</a:t>
            </a:r>
          </a:p>
          <a:p>
            <a:r>
              <a:rPr lang="en-US" dirty="0"/>
              <a:t>Easy to underemphasize in context of dealing with criminal liability.</a:t>
            </a:r>
          </a:p>
          <a:p>
            <a:r>
              <a:rPr lang="en-US" dirty="0"/>
              <a:t>Substitute asset option not available in civil forfeiture.</a:t>
            </a:r>
          </a:p>
          <a:p>
            <a:pPr lvl="1"/>
            <a:r>
              <a:rPr lang="en-US" dirty="0"/>
              <a:t>Puts all assets of defendant at risk, including untainted assets unrelated to the crime.</a:t>
            </a:r>
          </a:p>
        </p:txBody>
      </p:sp>
    </p:spTree>
    <p:extLst>
      <p:ext uri="{BB962C8B-B14F-4D97-AF65-F5344CB8AC3E}">
        <p14:creationId xmlns:p14="http://schemas.microsoft.com/office/powerpoint/2010/main" val="1246571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CCE36-9B71-49AB-A390-9AA763E1D62D}"/>
              </a:ext>
            </a:extLst>
          </p:cNvPr>
          <p:cNvSpPr>
            <a:spLocks noGrp="1"/>
          </p:cNvSpPr>
          <p:nvPr>
            <p:ph type="title"/>
          </p:nvPr>
        </p:nvSpPr>
        <p:spPr/>
        <p:txBody>
          <a:bodyPr/>
          <a:lstStyle/>
          <a:p>
            <a:r>
              <a:rPr lang="en-US" dirty="0"/>
              <a:t>Substitute Assets – 18 U.S.C. § 1963(m)</a:t>
            </a:r>
          </a:p>
        </p:txBody>
      </p:sp>
      <p:sp>
        <p:nvSpPr>
          <p:cNvPr id="3" name="Content Placeholder 2">
            <a:extLst>
              <a:ext uri="{FF2B5EF4-FFF2-40B4-BE49-F238E27FC236}">
                <a16:creationId xmlns:a16="http://schemas.microsoft.com/office/drawing/2014/main" id="{10E14260-DBEA-48A2-8B74-BD676490C751}"/>
              </a:ext>
            </a:extLst>
          </p:cNvPr>
          <p:cNvSpPr>
            <a:spLocks noGrp="1"/>
          </p:cNvSpPr>
          <p:nvPr>
            <p:ph idx="1"/>
          </p:nvPr>
        </p:nvSpPr>
        <p:spPr/>
        <p:txBody>
          <a:bodyPr>
            <a:normAutofit fontScale="92500" lnSpcReduction="10000"/>
          </a:bodyPr>
          <a:lstStyle/>
          <a:p>
            <a:pPr marL="0" indent="0">
              <a:buNone/>
            </a:pPr>
            <a:r>
              <a:rPr lang="en-US" dirty="0"/>
              <a:t>(m) If any of the property described in subsection (a), as a result of any act or omission of the defendant—</a:t>
            </a:r>
          </a:p>
          <a:p>
            <a:pPr marL="0" indent="0">
              <a:buNone/>
            </a:pPr>
            <a:r>
              <a:rPr lang="en-US" dirty="0"/>
              <a:t>(1) cannot be located upon the exercise of due diligence;</a:t>
            </a:r>
          </a:p>
          <a:p>
            <a:pPr marL="0" indent="0">
              <a:buNone/>
            </a:pPr>
            <a:r>
              <a:rPr lang="en-US" dirty="0"/>
              <a:t>(2) has been transferred or sold to, or deposited with, a third party;</a:t>
            </a:r>
          </a:p>
          <a:p>
            <a:pPr marL="0" indent="0">
              <a:buNone/>
            </a:pPr>
            <a:r>
              <a:rPr lang="en-US" dirty="0"/>
              <a:t>(3) has been placed beyond the jurisdiction of the court;</a:t>
            </a:r>
          </a:p>
          <a:p>
            <a:pPr marL="0" indent="0">
              <a:buNone/>
            </a:pPr>
            <a:r>
              <a:rPr lang="en-US" dirty="0"/>
              <a:t>(4) has been substantially diminished in value; or</a:t>
            </a:r>
          </a:p>
          <a:p>
            <a:pPr marL="0" indent="0">
              <a:buNone/>
            </a:pPr>
            <a:r>
              <a:rPr lang="en-US" dirty="0"/>
              <a:t>(5) has been commingled with other property which cannot be divided without difficulty;</a:t>
            </a:r>
          </a:p>
          <a:p>
            <a:pPr marL="0" indent="0">
              <a:buNone/>
            </a:pPr>
            <a:r>
              <a:rPr lang="en-US" dirty="0"/>
              <a:t>the court shall order the forfeiture of any other property of the defendant up to the value of any property described in paragraphs (1) through (5).</a:t>
            </a:r>
          </a:p>
        </p:txBody>
      </p:sp>
    </p:spTree>
    <p:extLst>
      <p:ext uri="{BB962C8B-B14F-4D97-AF65-F5344CB8AC3E}">
        <p14:creationId xmlns:p14="http://schemas.microsoft.com/office/powerpoint/2010/main" val="564105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F3C6-7C95-4E53-B2F8-19FEE37DECE0}"/>
              </a:ext>
            </a:extLst>
          </p:cNvPr>
          <p:cNvSpPr>
            <a:spLocks noGrp="1"/>
          </p:cNvSpPr>
          <p:nvPr>
            <p:ph type="title"/>
          </p:nvPr>
        </p:nvSpPr>
        <p:spPr/>
        <p:txBody>
          <a:bodyPr>
            <a:normAutofit fontScale="90000"/>
          </a:bodyPr>
          <a:lstStyle/>
          <a:p>
            <a:r>
              <a:rPr lang="en-US" dirty="0"/>
              <a:t>Criminal Forfeiture Procedure – </a:t>
            </a:r>
            <a:br>
              <a:rPr lang="en-US" dirty="0"/>
            </a:br>
            <a:r>
              <a:rPr lang="en-US" dirty="0"/>
              <a:t>Fed. R. Crim. P. 32.2</a:t>
            </a:r>
          </a:p>
        </p:txBody>
      </p:sp>
      <p:graphicFrame>
        <p:nvGraphicFramePr>
          <p:cNvPr id="4" name="Content Placeholder 3">
            <a:extLst>
              <a:ext uri="{FF2B5EF4-FFF2-40B4-BE49-F238E27FC236}">
                <a16:creationId xmlns:a16="http://schemas.microsoft.com/office/drawing/2014/main" id="{13AA73F3-7EEA-4315-8DFD-25C1B5AF5654}"/>
              </a:ext>
            </a:extLst>
          </p:cNvPr>
          <p:cNvGraphicFramePr>
            <a:graphicFrameLocks noGrp="1"/>
          </p:cNvGraphicFramePr>
          <p:nvPr>
            <p:ph idx="1"/>
            <p:extLst>
              <p:ext uri="{D42A27DB-BD31-4B8C-83A1-F6EECF244321}">
                <p14:modId xmlns:p14="http://schemas.microsoft.com/office/powerpoint/2010/main" val="4113388946"/>
              </p:ext>
            </p:extLst>
          </p:nvPr>
        </p:nvGraphicFramePr>
        <p:xfrm>
          <a:off x="628650" y="1370013"/>
          <a:ext cx="7886700" cy="3262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5377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F3C6-7C95-4E53-B2F8-19FEE37DECE0}"/>
              </a:ext>
            </a:extLst>
          </p:cNvPr>
          <p:cNvSpPr>
            <a:spLocks noGrp="1"/>
          </p:cNvSpPr>
          <p:nvPr>
            <p:ph type="title"/>
          </p:nvPr>
        </p:nvSpPr>
        <p:spPr/>
        <p:txBody>
          <a:bodyPr>
            <a:normAutofit fontScale="90000"/>
          </a:bodyPr>
          <a:lstStyle/>
          <a:p>
            <a:r>
              <a:rPr lang="en-US" dirty="0"/>
              <a:t>Criminal Forfeiture Procedure </a:t>
            </a:r>
            <a:r>
              <a:rPr lang="en-US"/>
              <a:t>– </a:t>
            </a:r>
            <a:br>
              <a:rPr lang="en-US"/>
            </a:br>
            <a:r>
              <a:rPr lang="en-US"/>
              <a:t>Fed</a:t>
            </a:r>
            <a:r>
              <a:rPr lang="en-US" dirty="0"/>
              <a:t>. R. Crim. P. 32.2</a:t>
            </a:r>
          </a:p>
        </p:txBody>
      </p:sp>
      <p:graphicFrame>
        <p:nvGraphicFramePr>
          <p:cNvPr id="4" name="Content Placeholder 3">
            <a:extLst>
              <a:ext uri="{FF2B5EF4-FFF2-40B4-BE49-F238E27FC236}">
                <a16:creationId xmlns:a16="http://schemas.microsoft.com/office/drawing/2014/main" id="{13AA73F3-7EEA-4315-8DFD-25C1B5AF5654}"/>
              </a:ext>
            </a:extLst>
          </p:cNvPr>
          <p:cNvGraphicFramePr>
            <a:graphicFrameLocks noGrp="1"/>
          </p:cNvGraphicFramePr>
          <p:nvPr>
            <p:ph idx="1"/>
            <p:extLst>
              <p:ext uri="{D42A27DB-BD31-4B8C-83A1-F6EECF244321}">
                <p14:modId xmlns:p14="http://schemas.microsoft.com/office/powerpoint/2010/main" val="4228650064"/>
              </p:ext>
            </p:extLst>
          </p:nvPr>
        </p:nvGraphicFramePr>
        <p:xfrm>
          <a:off x="628650" y="1370013"/>
          <a:ext cx="7886700" cy="3262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996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8F3C6-7C95-4E53-B2F8-19FEE37DECE0}"/>
              </a:ext>
            </a:extLst>
          </p:cNvPr>
          <p:cNvSpPr>
            <a:spLocks noGrp="1"/>
          </p:cNvSpPr>
          <p:nvPr>
            <p:ph type="title"/>
          </p:nvPr>
        </p:nvSpPr>
        <p:spPr/>
        <p:txBody>
          <a:bodyPr>
            <a:normAutofit fontScale="90000"/>
          </a:bodyPr>
          <a:lstStyle/>
          <a:p>
            <a:r>
              <a:rPr lang="en-US" dirty="0"/>
              <a:t>Criminal Forfeiture Procedure </a:t>
            </a:r>
            <a:r>
              <a:rPr lang="en-US"/>
              <a:t>– </a:t>
            </a:r>
            <a:br>
              <a:rPr lang="en-US"/>
            </a:br>
            <a:r>
              <a:rPr lang="en-US"/>
              <a:t>Fed</a:t>
            </a:r>
            <a:r>
              <a:rPr lang="en-US" dirty="0"/>
              <a:t>. R. Crim. P. 32.2</a:t>
            </a:r>
          </a:p>
        </p:txBody>
      </p:sp>
      <p:graphicFrame>
        <p:nvGraphicFramePr>
          <p:cNvPr id="4" name="Content Placeholder 3">
            <a:extLst>
              <a:ext uri="{FF2B5EF4-FFF2-40B4-BE49-F238E27FC236}">
                <a16:creationId xmlns:a16="http://schemas.microsoft.com/office/drawing/2014/main" id="{13AA73F3-7EEA-4315-8DFD-25C1B5AF5654}"/>
              </a:ext>
            </a:extLst>
          </p:cNvPr>
          <p:cNvGraphicFramePr>
            <a:graphicFrameLocks noGrp="1"/>
          </p:cNvGraphicFramePr>
          <p:nvPr>
            <p:ph idx="1"/>
            <p:extLst>
              <p:ext uri="{D42A27DB-BD31-4B8C-83A1-F6EECF244321}">
                <p14:modId xmlns:p14="http://schemas.microsoft.com/office/powerpoint/2010/main" val="2840519986"/>
              </p:ext>
            </p:extLst>
          </p:nvPr>
        </p:nvGraphicFramePr>
        <p:xfrm>
          <a:off x="628650" y="1370013"/>
          <a:ext cx="7886700" cy="3262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2908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11F72-5FFB-4790-BC97-C9A4105245EB}"/>
              </a:ext>
            </a:extLst>
          </p:cNvPr>
          <p:cNvSpPr>
            <a:spLocks noGrp="1"/>
          </p:cNvSpPr>
          <p:nvPr>
            <p:ph type="title"/>
          </p:nvPr>
        </p:nvSpPr>
        <p:spPr/>
        <p:txBody>
          <a:bodyPr>
            <a:normAutofit fontScale="90000"/>
          </a:bodyPr>
          <a:lstStyle/>
          <a:p>
            <a:r>
              <a:rPr lang="en-US" dirty="0"/>
              <a:t>Criminal Jury Trials:</a:t>
            </a:r>
            <a:br>
              <a:rPr lang="en-US" dirty="0"/>
            </a:br>
            <a:r>
              <a:rPr lang="en-US" dirty="0"/>
              <a:t>Fed. R. Crim. P. 32.2(b)(5)</a:t>
            </a:r>
          </a:p>
        </p:txBody>
      </p:sp>
      <p:sp>
        <p:nvSpPr>
          <p:cNvPr id="3" name="Content Placeholder 2">
            <a:extLst>
              <a:ext uri="{FF2B5EF4-FFF2-40B4-BE49-F238E27FC236}">
                <a16:creationId xmlns:a16="http://schemas.microsoft.com/office/drawing/2014/main" id="{78B3FDEE-4DA4-4922-9522-59C91DE2E9E0}"/>
              </a:ext>
            </a:extLst>
          </p:cNvPr>
          <p:cNvSpPr>
            <a:spLocks noGrp="1"/>
          </p:cNvSpPr>
          <p:nvPr>
            <p:ph idx="1"/>
          </p:nvPr>
        </p:nvSpPr>
        <p:spPr/>
        <p:txBody>
          <a:bodyPr>
            <a:normAutofit fontScale="92500"/>
          </a:bodyPr>
          <a:lstStyle/>
          <a:p>
            <a:r>
              <a:rPr lang="en-US" i="1" dirty="0"/>
              <a:t>Retaining the Jury.</a:t>
            </a:r>
            <a:r>
              <a:rPr lang="en-US" dirty="0"/>
              <a:t> In any case tried before a jury, if the indictment or information states that the government is seeking forfeiture, the court must determine before the jury begins deliberating whether either party requests that the jury be retained to determine the forfeitability of specific property if it returns a guilty verdict.</a:t>
            </a:r>
          </a:p>
          <a:p>
            <a:r>
              <a:rPr lang="en-US" i="1" dirty="0"/>
              <a:t>Special Verdict Form.</a:t>
            </a:r>
            <a:r>
              <a:rPr lang="en-US" dirty="0"/>
              <a:t> If a party timely requests to have the jury determine forfeiture, the government must submit a proposed Special Verdict Form listing each property subject to forfeiture and asking the jury to determine whether the government has established the requisite nexus between the property and the offense committed by the defendant.</a:t>
            </a:r>
          </a:p>
          <a:p>
            <a:pPr marL="0" indent="0">
              <a:buNone/>
            </a:pPr>
            <a:endParaRPr lang="en-US" dirty="0"/>
          </a:p>
        </p:txBody>
      </p:sp>
    </p:spTree>
    <p:extLst>
      <p:ext uri="{BB962C8B-B14F-4D97-AF65-F5344CB8AC3E}">
        <p14:creationId xmlns:p14="http://schemas.microsoft.com/office/powerpoint/2010/main" val="1825377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5D1C-F88D-4754-B1C5-1DF2E4F17EA5}"/>
              </a:ext>
            </a:extLst>
          </p:cNvPr>
          <p:cNvSpPr>
            <a:spLocks noGrp="1"/>
          </p:cNvSpPr>
          <p:nvPr>
            <p:ph type="title"/>
          </p:nvPr>
        </p:nvSpPr>
        <p:spPr/>
        <p:txBody>
          <a:bodyPr/>
          <a:lstStyle/>
          <a:p>
            <a:r>
              <a:rPr lang="en-US" dirty="0"/>
              <a:t>Civil Forfeiture Procedure</a:t>
            </a:r>
          </a:p>
        </p:txBody>
      </p:sp>
      <p:sp>
        <p:nvSpPr>
          <p:cNvPr id="3" name="Content Placeholder 2">
            <a:extLst>
              <a:ext uri="{FF2B5EF4-FFF2-40B4-BE49-F238E27FC236}">
                <a16:creationId xmlns:a16="http://schemas.microsoft.com/office/drawing/2014/main" id="{B83503CC-996F-4B96-AB30-DF85649B2BDD}"/>
              </a:ext>
            </a:extLst>
          </p:cNvPr>
          <p:cNvSpPr>
            <a:spLocks noGrp="1"/>
          </p:cNvSpPr>
          <p:nvPr>
            <p:ph idx="1"/>
          </p:nvPr>
        </p:nvSpPr>
        <p:spPr/>
        <p:txBody>
          <a:bodyPr/>
          <a:lstStyle/>
          <a:p>
            <a:r>
              <a:rPr lang="en-US" dirty="0"/>
              <a:t>Prosecutor can seize property based on probable cause to conclude property forfeitable before the litigation even starts.</a:t>
            </a:r>
          </a:p>
          <a:p>
            <a:endParaRPr lang="en-US" dirty="0"/>
          </a:p>
          <a:p>
            <a:pPr lvl="1"/>
            <a:r>
              <a:rPr lang="en-US" dirty="0"/>
              <a:t>Seizure order/warrant – lets authorities seize property prior to filing Complaint.</a:t>
            </a:r>
          </a:p>
          <a:p>
            <a:pPr lvl="1"/>
            <a:endParaRPr lang="en-US" dirty="0"/>
          </a:p>
          <a:p>
            <a:pPr lvl="2"/>
            <a:r>
              <a:rPr lang="en-US" dirty="0"/>
              <a:t>Obtained in the same manner as a search warrant.</a:t>
            </a:r>
          </a:p>
          <a:p>
            <a:pPr lvl="2"/>
            <a:r>
              <a:rPr lang="en-US" dirty="0"/>
              <a:t>Affidavit &amp; magistrate.</a:t>
            </a:r>
          </a:p>
          <a:p>
            <a:pPr lvl="2"/>
            <a:r>
              <a:rPr lang="en-US" dirty="0"/>
              <a:t>18 U.S.C. § 981(b)(2).</a:t>
            </a:r>
          </a:p>
        </p:txBody>
      </p:sp>
    </p:spTree>
    <p:extLst>
      <p:ext uri="{BB962C8B-B14F-4D97-AF65-F5344CB8AC3E}">
        <p14:creationId xmlns:p14="http://schemas.microsoft.com/office/powerpoint/2010/main" val="1460188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B64B8-2B63-4C39-82F9-7699FA57AC88}"/>
              </a:ext>
            </a:extLst>
          </p:cNvPr>
          <p:cNvSpPr>
            <a:spLocks noGrp="1"/>
          </p:cNvSpPr>
          <p:nvPr>
            <p:ph type="title"/>
          </p:nvPr>
        </p:nvSpPr>
        <p:spPr/>
        <p:txBody>
          <a:bodyPr/>
          <a:lstStyle/>
          <a:p>
            <a:r>
              <a:rPr lang="en-US" dirty="0"/>
              <a:t>Civil Forfeiture Procedure</a:t>
            </a:r>
          </a:p>
        </p:txBody>
      </p:sp>
      <p:sp>
        <p:nvSpPr>
          <p:cNvPr id="3" name="Content Placeholder 2">
            <a:extLst>
              <a:ext uri="{FF2B5EF4-FFF2-40B4-BE49-F238E27FC236}">
                <a16:creationId xmlns:a16="http://schemas.microsoft.com/office/drawing/2014/main" id="{98513329-D596-4C72-984F-D643F9867E2A}"/>
              </a:ext>
            </a:extLst>
          </p:cNvPr>
          <p:cNvSpPr>
            <a:spLocks noGrp="1"/>
          </p:cNvSpPr>
          <p:nvPr>
            <p:ph idx="1"/>
          </p:nvPr>
        </p:nvSpPr>
        <p:spPr/>
        <p:txBody>
          <a:bodyPr/>
          <a:lstStyle/>
          <a:p>
            <a:r>
              <a:rPr lang="en-US" dirty="0"/>
              <a:t>Don’t even need a warrant if…</a:t>
            </a:r>
          </a:p>
          <a:p>
            <a:endParaRPr lang="en-US" dirty="0"/>
          </a:p>
          <a:p>
            <a:pPr lvl="1"/>
            <a:r>
              <a:rPr lang="en-US" dirty="0"/>
              <a:t>The civil complaint has been filed.</a:t>
            </a:r>
          </a:p>
          <a:p>
            <a:pPr lvl="1"/>
            <a:endParaRPr lang="en-US" dirty="0"/>
          </a:p>
          <a:p>
            <a:pPr lvl="1"/>
            <a:r>
              <a:rPr lang="en-US" dirty="0"/>
              <a:t>Or there is probable cause to believe the party is subject to forfeiture and the seizure is made pursuant to a lawful arrest or search.</a:t>
            </a:r>
          </a:p>
          <a:p>
            <a:pPr marL="342900" lvl="1" indent="0">
              <a:buNone/>
            </a:pPr>
            <a:endParaRPr lang="en-US" dirty="0"/>
          </a:p>
          <a:p>
            <a:pPr lvl="1"/>
            <a:r>
              <a:rPr lang="en-US" dirty="0"/>
              <a:t>18 U.S.C. § 981(b)(2).</a:t>
            </a:r>
          </a:p>
          <a:p>
            <a:pPr lvl="1"/>
            <a:endParaRPr lang="en-US" dirty="0"/>
          </a:p>
        </p:txBody>
      </p:sp>
    </p:spTree>
    <p:extLst>
      <p:ext uri="{BB962C8B-B14F-4D97-AF65-F5344CB8AC3E}">
        <p14:creationId xmlns:p14="http://schemas.microsoft.com/office/powerpoint/2010/main" val="3285878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5EB9-8D4C-4CD4-8BDB-BBC0ABFB0DB4}"/>
              </a:ext>
            </a:extLst>
          </p:cNvPr>
          <p:cNvSpPr>
            <a:spLocks noGrp="1"/>
          </p:cNvSpPr>
          <p:nvPr>
            <p:ph type="title"/>
          </p:nvPr>
        </p:nvSpPr>
        <p:spPr/>
        <p:txBody>
          <a:bodyPr/>
          <a:lstStyle/>
          <a:p>
            <a:r>
              <a:rPr lang="en-US" dirty="0"/>
              <a:t>Civil Forfeiture &amp; Real Property</a:t>
            </a:r>
          </a:p>
        </p:txBody>
      </p:sp>
      <p:sp>
        <p:nvSpPr>
          <p:cNvPr id="3" name="Content Placeholder 2">
            <a:extLst>
              <a:ext uri="{FF2B5EF4-FFF2-40B4-BE49-F238E27FC236}">
                <a16:creationId xmlns:a16="http://schemas.microsoft.com/office/drawing/2014/main" id="{DFC4C31D-65E3-453E-BEC6-F6DDC44374C4}"/>
              </a:ext>
            </a:extLst>
          </p:cNvPr>
          <p:cNvSpPr>
            <a:spLocks noGrp="1"/>
          </p:cNvSpPr>
          <p:nvPr>
            <p:ph idx="1"/>
          </p:nvPr>
        </p:nvSpPr>
        <p:spPr/>
        <p:txBody>
          <a:bodyPr/>
          <a:lstStyle/>
          <a:p>
            <a:r>
              <a:rPr lang="en-US" dirty="0"/>
              <a:t>Real property seizure carries extra safeguards.</a:t>
            </a:r>
          </a:p>
          <a:p>
            <a:pPr lvl="1"/>
            <a:r>
              <a:rPr lang="en-US" dirty="0"/>
              <a:t>Notice.</a:t>
            </a:r>
          </a:p>
          <a:p>
            <a:pPr lvl="1"/>
            <a:r>
              <a:rPr lang="en-US" dirty="0"/>
              <a:t>Adversarial proceeding.</a:t>
            </a:r>
          </a:p>
          <a:p>
            <a:pPr lvl="1"/>
            <a:r>
              <a:rPr lang="en-US" dirty="0"/>
              <a:t>Exigent circumstances.</a:t>
            </a:r>
          </a:p>
          <a:p>
            <a:r>
              <a:rPr lang="en-US" dirty="0"/>
              <a:t>Prosecutors can file a </a:t>
            </a:r>
            <a:r>
              <a:rPr lang="en-US" i="1" dirty="0" err="1"/>
              <a:t>lis</a:t>
            </a:r>
            <a:r>
              <a:rPr lang="en-US" i="1" dirty="0"/>
              <a:t> pendens</a:t>
            </a:r>
            <a:r>
              <a:rPr lang="en-US" dirty="0"/>
              <a:t> with Complaint.</a:t>
            </a:r>
          </a:p>
          <a:p>
            <a:pPr lvl="1"/>
            <a:r>
              <a:rPr lang="en-US" dirty="0"/>
              <a:t>No required showing to Court.</a:t>
            </a:r>
          </a:p>
          <a:p>
            <a:pPr lvl="1"/>
            <a:r>
              <a:rPr lang="en-US" dirty="0"/>
              <a:t>Clouding title with notice of civil litigation.</a:t>
            </a:r>
          </a:p>
          <a:p>
            <a:pPr lvl="1"/>
            <a:r>
              <a:rPr lang="en-US" dirty="0"/>
              <a:t>What if your client needs to sell home or office to pay legal fees and living expenses during criminal litigation?</a:t>
            </a:r>
          </a:p>
        </p:txBody>
      </p:sp>
    </p:spTree>
    <p:extLst>
      <p:ext uri="{BB962C8B-B14F-4D97-AF65-F5344CB8AC3E}">
        <p14:creationId xmlns:p14="http://schemas.microsoft.com/office/powerpoint/2010/main" val="2792722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E43C4-DBFE-4601-B97B-22139CAD6C38}"/>
              </a:ext>
            </a:extLst>
          </p:cNvPr>
          <p:cNvSpPr>
            <a:spLocks noGrp="1"/>
          </p:cNvSpPr>
          <p:nvPr>
            <p:ph type="title"/>
          </p:nvPr>
        </p:nvSpPr>
        <p:spPr/>
        <p:txBody>
          <a:bodyPr>
            <a:normAutofit fontScale="90000"/>
          </a:bodyPr>
          <a:lstStyle/>
          <a:p>
            <a:r>
              <a:rPr lang="en-US" dirty="0"/>
              <a:t>Defense Lawyer Options to Recover </a:t>
            </a:r>
            <a:br>
              <a:rPr lang="en-US" dirty="0"/>
            </a:br>
            <a:r>
              <a:rPr lang="en-US" dirty="0"/>
              <a:t>Property Seized Early in Litigation?</a:t>
            </a:r>
          </a:p>
        </p:txBody>
      </p:sp>
      <p:sp>
        <p:nvSpPr>
          <p:cNvPr id="3" name="Content Placeholder 2">
            <a:extLst>
              <a:ext uri="{FF2B5EF4-FFF2-40B4-BE49-F238E27FC236}">
                <a16:creationId xmlns:a16="http://schemas.microsoft.com/office/drawing/2014/main" id="{96D1E11F-C2D6-4CDE-AC63-FF457225574F}"/>
              </a:ext>
            </a:extLst>
          </p:cNvPr>
          <p:cNvSpPr>
            <a:spLocks noGrp="1"/>
          </p:cNvSpPr>
          <p:nvPr>
            <p:ph idx="1"/>
          </p:nvPr>
        </p:nvSpPr>
        <p:spPr/>
        <p:txBody>
          <a:bodyPr>
            <a:normAutofit/>
          </a:bodyPr>
          <a:lstStyle/>
          <a:p>
            <a:r>
              <a:rPr lang="en-US" dirty="0"/>
              <a:t>In civil forfeiture proceedings, </a:t>
            </a:r>
            <a:r>
              <a:rPr lang="en-US" i="1" dirty="0"/>
              <a:t>see </a:t>
            </a:r>
            <a:r>
              <a:rPr lang="en-US" dirty="0"/>
              <a:t>18 U.S.C. § 983(f).</a:t>
            </a:r>
          </a:p>
          <a:p>
            <a:r>
              <a:rPr lang="en-US" dirty="0"/>
              <a:t>Immediate release if claimant can show:</a:t>
            </a:r>
          </a:p>
          <a:p>
            <a:pPr lvl="1"/>
            <a:r>
              <a:rPr lang="en-US" dirty="0"/>
              <a:t>Possessory interest in property.</a:t>
            </a:r>
          </a:p>
          <a:p>
            <a:pPr lvl="1"/>
            <a:r>
              <a:rPr lang="en-US" dirty="0"/>
              <a:t>Claimant has sufficient ties to community that property will be available.</a:t>
            </a:r>
          </a:p>
          <a:p>
            <a:pPr lvl="1"/>
            <a:r>
              <a:rPr lang="en-US" dirty="0"/>
              <a:t>Continued possession by government will cause hardship to claimant, such as problems operating business or homelessness.</a:t>
            </a:r>
          </a:p>
          <a:p>
            <a:pPr lvl="1"/>
            <a:r>
              <a:rPr lang="en-US" dirty="0"/>
              <a:t>Hardship outweighs risk of loss of property.</a:t>
            </a:r>
          </a:p>
          <a:p>
            <a:r>
              <a:rPr lang="en-US" dirty="0"/>
              <a:t>First petition government, then can ask court.</a:t>
            </a:r>
          </a:p>
          <a:p>
            <a:pPr lvl="1"/>
            <a:endParaRPr lang="en-US" dirty="0"/>
          </a:p>
        </p:txBody>
      </p:sp>
    </p:spTree>
    <p:extLst>
      <p:ext uri="{BB962C8B-B14F-4D97-AF65-F5344CB8AC3E}">
        <p14:creationId xmlns:p14="http://schemas.microsoft.com/office/powerpoint/2010/main" val="3805025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35B3-0307-4E29-90AB-5B59B4D2EA7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ADCB2F2B-C33C-4B06-A960-E2355A65B9C0}"/>
              </a:ext>
            </a:extLst>
          </p:cNvPr>
          <p:cNvSpPr>
            <a:spLocks noGrp="1"/>
          </p:cNvSpPr>
          <p:nvPr>
            <p:ph idx="1"/>
          </p:nvPr>
        </p:nvSpPr>
        <p:spPr/>
        <p:txBody>
          <a:bodyPr/>
          <a:lstStyle/>
          <a:p>
            <a:r>
              <a:rPr lang="en-US" dirty="0"/>
              <a:t>Overview of federal forfeiture and its varieties.</a:t>
            </a:r>
          </a:p>
          <a:p>
            <a:r>
              <a:rPr lang="en-US" dirty="0"/>
              <a:t>Discuss some nuts and bolts of how forfeiture works.</a:t>
            </a:r>
          </a:p>
          <a:p>
            <a:r>
              <a:rPr lang="en-US" dirty="0"/>
              <a:t>Look at some tools and strategies for defense lawyers.</a:t>
            </a:r>
          </a:p>
          <a:p>
            <a:r>
              <a:rPr lang="en-US" dirty="0"/>
              <a:t>Consider some criticisms of asset forfeiture.</a:t>
            </a:r>
          </a:p>
          <a:p>
            <a:r>
              <a:rPr lang="en-US" dirty="0"/>
              <a:t>Consider some interesting asset forfeiture court cases.</a:t>
            </a:r>
          </a:p>
        </p:txBody>
      </p:sp>
    </p:spTree>
    <p:extLst>
      <p:ext uri="{BB962C8B-B14F-4D97-AF65-F5344CB8AC3E}">
        <p14:creationId xmlns:p14="http://schemas.microsoft.com/office/powerpoint/2010/main" val="1772938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E43C4-DBFE-4601-B97B-22139CAD6C38}"/>
              </a:ext>
            </a:extLst>
          </p:cNvPr>
          <p:cNvSpPr>
            <a:spLocks noGrp="1"/>
          </p:cNvSpPr>
          <p:nvPr>
            <p:ph type="title"/>
          </p:nvPr>
        </p:nvSpPr>
        <p:spPr/>
        <p:txBody>
          <a:bodyPr>
            <a:normAutofit fontScale="90000"/>
          </a:bodyPr>
          <a:lstStyle/>
          <a:p>
            <a:r>
              <a:rPr lang="en-US" dirty="0"/>
              <a:t>Defense Lawyer Options to Recover </a:t>
            </a:r>
            <a:br>
              <a:rPr lang="en-US" dirty="0"/>
            </a:br>
            <a:r>
              <a:rPr lang="en-US" dirty="0"/>
              <a:t>Property Seized Early in Litigation?</a:t>
            </a:r>
          </a:p>
        </p:txBody>
      </p:sp>
      <p:sp>
        <p:nvSpPr>
          <p:cNvPr id="3" name="Content Placeholder 2">
            <a:extLst>
              <a:ext uri="{FF2B5EF4-FFF2-40B4-BE49-F238E27FC236}">
                <a16:creationId xmlns:a16="http://schemas.microsoft.com/office/drawing/2014/main" id="{96D1E11F-C2D6-4CDE-AC63-FF457225574F}"/>
              </a:ext>
            </a:extLst>
          </p:cNvPr>
          <p:cNvSpPr>
            <a:spLocks noGrp="1"/>
          </p:cNvSpPr>
          <p:nvPr>
            <p:ph idx="1"/>
          </p:nvPr>
        </p:nvSpPr>
        <p:spPr/>
        <p:txBody>
          <a:bodyPr>
            <a:normAutofit/>
          </a:bodyPr>
          <a:lstStyle/>
          <a:p>
            <a:r>
              <a:rPr lang="en-US" dirty="0"/>
              <a:t>Motion challenging probable cause/ PC hearing on forfeiture.</a:t>
            </a:r>
          </a:p>
          <a:p>
            <a:endParaRPr lang="en-US" dirty="0"/>
          </a:p>
          <a:p>
            <a:r>
              <a:rPr lang="en-US" dirty="0"/>
              <a:t>Motions challenging constitutional issues with seizure, such as inability to retain defense counsel.</a:t>
            </a:r>
          </a:p>
          <a:p>
            <a:endParaRPr lang="en-US" dirty="0"/>
          </a:p>
          <a:p>
            <a:pPr lvl="1"/>
            <a:r>
              <a:rPr lang="en-US" i="1" dirty="0"/>
              <a:t>United States v. Luis</a:t>
            </a:r>
            <a:r>
              <a:rPr lang="en-US" dirty="0"/>
              <a:t>.</a:t>
            </a:r>
          </a:p>
        </p:txBody>
      </p:sp>
    </p:spTree>
    <p:extLst>
      <p:ext uri="{BB962C8B-B14F-4D97-AF65-F5344CB8AC3E}">
        <p14:creationId xmlns:p14="http://schemas.microsoft.com/office/powerpoint/2010/main" val="3748232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8E476-38BF-43C9-8830-EF0884C59C9B}"/>
              </a:ext>
            </a:extLst>
          </p:cNvPr>
          <p:cNvSpPr>
            <a:spLocks noGrp="1"/>
          </p:cNvSpPr>
          <p:nvPr>
            <p:ph type="title"/>
          </p:nvPr>
        </p:nvSpPr>
        <p:spPr/>
        <p:txBody>
          <a:bodyPr>
            <a:normAutofit fontScale="90000"/>
          </a:bodyPr>
          <a:lstStyle/>
          <a:p>
            <a:r>
              <a:rPr lang="en-US" i="1" dirty="0"/>
              <a:t>Kaley v. United States</a:t>
            </a:r>
            <a:r>
              <a:rPr lang="en-US" dirty="0"/>
              <a:t>, 571 U.S. 320 (2014).</a:t>
            </a:r>
          </a:p>
        </p:txBody>
      </p:sp>
      <p:sp>
        <p:nvSpPr>
          <p:cNvPr id="3" name="Content Placeholder 2">
            <a:extLst>
              <a:ext uri="{FF2B5EF4-FFF2-40B4-BE49-F238E27FC236}">
                <a16:creationId xmlns:a16="http://schemas.microsoft.com/office/drawing/2014/main" id="{B7A36CFA-80BB-4602-BFA7-AACD423015FE}"/>
              </a:ext>
            </a:extLst>
          </p:cNvPr>
          <p:cNvSpPr>
            <a:spLocks noGrp="1"/>
          </p:cNvSpPr>
          <p:nvPr>
            <p:ph idx="1"/>
          </p:nvPr>
        </p:nvSpPr>
        <p:spPr/>
        <p:txBody>
          <a:bodyPr/>
          <a:lstStyle/>
          <a:p>
            <a:r>
              <a:rPr lang="en-US" dirty="0"/>
              <a:t>Courts grant hearings to defendants seeking to lift an asset restraint to pay a lawyer.</a:t>
            </a:r>
          </a:p>
          <a:p>
            <a:r>
              <a:rPr lang="en-US" dirty="0"/>
              <a:t>Litigate “whether probable cause exists to believe that the assets in dispute are traceable or otherwise sufficiently related to the crime charged in the indictment.”</a:t>
            </a:r>
          </a:p>
          <a:p>
            <a:r>
              <a:rPr lang="en-US" dirty="0"/>
              <a:t>Due process and Sixth Amendment right to counsel issues.</a:t>
            </a:r>
          </a:p>
          <a:p>
            <a:endParaRPr lang="en-US" dirty="0"/>
          </a:p>
          <a:p>
            <a:endParaRPr lang="en-US" dirty="0"/>
          </a:p>
        </p:txBody>
      </p:sp>
    </p:spTree>
    <p:extLst>
      <p:ext uri="{BB962C8B-B14F-4D97-AF65-F5344CB8AC3E}">
        <p14:creationId xmlns:p14="http://schemas.microsoft.com/office/powerpoint/2010/main" val="3486110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2CF6-E341-4592-919B-C002EEA095C4}"/>
              </a:ext>
            </a:extLst>
          </p:cNvPr>
          <p:cNvSpPr>
            <a:spLocks noGrp="1"/>
          </p:cNvSpPr>
          <p:nvPr>
            <p:ph type="title"/>
          </p:nvPr>
        </p:nvSpPr>
        <p:spPr/>
        <p:txBody>
          <a:bodyPr/>
          <a:lstStyle/>
          <a:p>
            <a:r>
              <a:rPr lang="en-US" i="1" dirty="0"/>
              <a:t>Caplin &amp; Drysdale</a:t>
            </a:r>
            <a:r>
              <a:rPr lang="en-US" dirty="0"/>
              <a:t>, 491 U.S. 617</a:t>
            </a:r>
          </a:p>
        </p:txBody>
      </p:sp>
      <p:sp>
        <p:nvSpPr>
          <p:cNvPr id="3" name="Content Placeholder 2">
            <a:extLst>
              <a:ext uri="{FF2B5EF4-FFF2-40B4-BE49-F238E27FC236}">
                <a16:creationId xmlns:a16="http://schemas.microsoft.com/office/drawing/2014/main" id="{0856C0FB-A3D1-4F43-9EA4-3F2187709450}"/>
              </a:ext>
            </a:extLst>
          </p:cNvPr>
          <p:cNvSpPr>
            <a:spLocks noGrp="1"/>
          </p:cNvSpPr>
          <p:nvPr>
            <p:ph idx="1"/>
          </p:nvPr>
        </p:nvSpPr>
        <p:spPr/>
        <p:txBody>
          <a:bodyPr/>
          <a:lstStyle/>
          <a:p>
            <a:r>
              <a:rPr lang="en-US" dirty="0"/>
              <a:t>There’s no Fifth or Sixth Amendment right to spend other people’s money on legal fees.</a:t>
            </a:r>
          </a:p>
          <a:p>
            <a:r>
              <a:rPr lang="en-US" dirty="0"/>
              <a:t>Tainted (traceable to crime) assets can be seized, and nothing about need for lawyer fees changes that.</a:t>
            </a:r>
          </a:p>
          <a:p>
            <a:r>
              <a:rPr lang="en-US" dirty="0"/>
              <a:t>Probably no surprise to you.</a:t>
            </a:r>
          </a:p>
        </p:txBody>
      </p:sp>
    </p:spTree>
    <p:extLst>
      <p:ext uri="{BB962C8B-B14F-4D97-AF65-F5344CB8AC3E}">
        <p14:creationId xmlns:p14="http://schemas.microsoft.com/office/powerpoint/2010/main" val="1046186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E8AD0-DA5D-4618-9465-723C10689DEF}"/>
              </a:ext>
            </a:extLst>
          </p:cNvPr>
          <p:cNvSpPr>
            <a:spLocks noGrp="1"/>
          </p:cNvSpPr>
          <p:nvPr>
            <p:ph type="title"/>
          </p:nvPr>
        </p:nvSpPr>
        <p:spPr/>
        <p:txBody>
          <a:bodyPr>
            <a:normAutofit fontScale="90000"/>
          </a:bodyPr>
          <a:lstStyle/>
          <a:p>
            <a:r>
              <a:rPr lang="en-US" i="1" dirty="0"/>
              <a:t>Luis v. United States</a:t>
            </a:r>
            <a:r>
              <a:rPr lang="en-US" dirty="0"/>
              <a:t>, 136 S. Ct. 1083 (2016).</a:t>
            </a:r>
          </a:p>
        </p:txBody>
      </p:sp>
      <p:sp>
        <p:nvSpPr>
          <p:cNvPr id="3" name="Content Placeholder 2">
            <a:extLst>
              <a:ext uri="{FF2B5EF4-FFF2-40B4-BE49-F238E27FC236}">
                <a16:creationId xmlns:a16="http://schemas.microsoft.com/office/drawing/2014/main" id="{F4CA1735-DA64-4122-B2D7-EA55CCEDDD92}"/>
              </a:ext>
            </a:extLst>
          </p:cNvPr>
          <p:cNvSpPr>
            <a:spLocks noGrp="1"/>
          </p:cNvSpPr>
          <p:nvPr>
            <p:ph idx="1"/>
          </p:nvPr>
        </p:nvSpPr>
        <p:spPr/>
        <p:txBody>
          <a:bodyPr>
            <a:normAutofit fontScale="92500" lnSpcReduction="10000"/>
          </a:bodyPr>
          <a:lstStyle/>
          <a:p>
            <a:r>
              <a:rPr lang="en-US" dirty="0"/>
              <a:t>Government seized clean, untainted assets early in case under substitute asset theory.</a:t>
            </a:r>
          </a:p>
          <a:p>
            <a:pPr lvl="1"/>
            <a:r>
              <a:rPr lang="en-US" dirty="0"/>
              <a:t>Violated Sixth Amendment right to counsel not to let people use their own clean funds to hire a lawyer.</a:t>
            </a:r>
          </a:p>
          <a:p>
            <a:r>
              <a:rPr lang="en-US" dirty="0"/>
              <a:t>“While the Government does not deny Luis' fundamental right to be represented by a qualified attorney whom she chooses and can afford to hire, it would nonetheless undermine the value of that right by taking from Luis the ability to use funds she needs to pay for her chosen attorney.” </a:t>
            </a:r>
          </a:p>
          <a:p>
            <a:r>
              <a:rPr lang="en-US" dirty="0"/>
              <a:t>This is an important case to read, in that it corrected law in our Circuit that, before the </a:t>
            </a:r>
            <a:r>
              <a:rPr lang="en-US" i="1" dirty="0"/>
              <a:t>Luis</a:t>
            </a:r>
            <a:r>
              <a:rPr lang="en-US" dirty="0"/>
              <a:t> decision, locked up untainted funds that a defendant could have used to retain counsel of their choice. </a:t>
            </a:r>
          </a:p>
          <a:p>
            <a:endParaRPr lang="en-US" dirty="0"/>
          </a:p>
        </p:txBody>
      </p:sp>
    </p:spTree>
    <p:extLst>
      <p:ext uri="{BB962C8B-B14F-4D97-AF65-F5344CB8AC3E}">
        <p14:creationId xmlns:p14="http://schemas.microsoft.com/office/powerpoint/2010/main" val="3612477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D9179-767C-45C0-BA71-5B3C0B0D505C}"/>
              </a:ext>
            </a:extLst>
          </p:cNvPr>
          <p:cNvSpPr>
            <a:spLocks noGrp="1"/>
          </p:cNvSpPr>
          <p:nvPr>
            <p:ph type="title"/>
          </p:nvPr>
        </p:nvSpPr>
        <p:spPr/>
        <p:txBody>
          <a:bodyPr/>
          <a:lstStyle/>
          <a:p>
            <a:r>
              <a:rPr lang="en-US" dirty="0"/>
              <a:t>Civil Forfeiture Litigation Steps</a:t>
            </a:r>
          </a:p>
        </p:txBody>
      </p:sp>
      <p:sp>
        <p:nvSpPr>
          <p:cNvPr id="3" name="Content Placeholder 2">
            <a:extLst>
              <a:ext uri="{FF2B5EF4-FFF2-40B4-BE49-F238E27FC236}">
                <a16:creationId xmlns:a16="http://schemas.microsoft.com/office/drawing/2014/main" id="{D4FF0166-2E91-433A-A28A-304F454BCE3A}"/>
              </a:ext>
            </a:extLst>
          </p:cNvPr>
          <p:cNvSpPr>
            <a:spLocks noGrp="1"/>
          </p:cNvSpPr>
          <p:nvPr>
            <p:ph idx="1"/>
          </p:nvPr>
        </p:nvSpPr>
        <p:spPr/>
        <p:txBody>
          <a:bodyPr/>
          <a:lstStyle/>
          <a:p>
            <a:r>
              <a:rPr lang="en-US" dirty="0"/>
              <a:t>All actions: Rule G of the Supplemental Rules for Admiralty or Maritime Claims and Asset Forfeiture Actions (“Supplemental Rules”).</a:t>
            </a:r>
          </a:p>
          <a:p>
            <a:r>
              <a:rPr lang="en-US" dirty="0"/>
              <a:t>Federal Rules of Civil Procedure.</a:t>
            </a:r>
          </a:p>
          <a:p>
            <a:r>
              <a:rPr lang="en-US" dirty="0"/>
              <a:t>Cases under CAFRA that start with administrative forfeiture: 18 U.S.C. § 983.</a:t>
            </a:r>
          </a:p>
          <a:p>
            <a:pPr lvl="1"/>
            <a:r>
              <a:rPr lang="en-US" dirty="0"/>
              <a:t>Pay attention to deadlines.</a:t>
            </a:r>
          </a:p>
          <a:p>
            <a:r>
              <a:rPr lang="en-US" dirty="0"/>
              <a:t>The Supplemental Rules/ Rule G are more controlling than § 983.</a:t>
            </a:r>
          </a:p>
        </p:txBody>
      </p:sp>
    </p:spTree>
    <p:extLst>
      <p:ext uri="{BB962C8B-B14F-4D97-AF65-F5344CB8AC3E}">
        <p14:creationId xmlns:p14="http://schemas.microsoft.com/office/powerpoint/2010/main" val="1535415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27C2-DFE7-4B79-9ECB-8595BBD06CFF}"/>
              </a:ext>
            </a:extLst>
          </p:cNvPr>
          <p:cNvSpPr>
            <a:spLocks noGrp="1"/>
          </p:cNvSpPr>
          <p:nvPr>
            <p:ph type="title"/>
          </p:nvPr>
        </p:nvSpPr>
        <p:spPr/>
        <p:txBody>
          <a:bodyPr>
            <a:normAutofit/>
          </a:bodyPr>
          <a:lstStyle/>
          <a:p>
            <a:r>
              <a:rPr lang="en-US" dirty="0"/>
              <a:t>Civil Forfeiture Litigation Steps</a:t>
            </a:r>
          </a:p>
        </p:txBody>
      </p:sp>
      <p:sp>
        <p:nvSpPr>
          <p:cNvPr id="3" name="Content Placeholder 2">
            <a:extLst>
              <a:ext uri="{FF2B5EF4-FFF2-40B4-BE49-F238E27FC236}">
                <a16:creationId xmlns:a16="http://schemas.microsoft.com/office/drawing/2014/main" id="{B9C2A99D-0207-4A1D-8944-368B5C08A05C}"/>
              </a:ext>
            </a:extLst>
          </p:cNvPr>
          <p:cNvSpPr>
            <a:spLocks noGrp="1"/>
          </p:cNvSpPr>
          <p:nvPr>
            <p:ph idx="1"/>
          </p:nvPr>
        </p:nvSpPr>
        <p:spPr/>
        <p:txBody>
          <a:bodyPr>
            <a:normAutofit fontScale="92500" lnSpcReduction="10000"/>
          </a:bodyPr>
          <a:lstStyle/>
          <a:p>
            <a:r>
              <a:rPr lang="en-US" dirty="0"/>
              <a:t>Complaint filed.</a:t>
            </a:r>
          </a:p>
          <a:p>
            <a:r>
              <a:rPr lang="en-US" dirty="0"/>
              <a:t>Clerk issues arrest warrant </a:t>
            </a:r>
            <a:r>
              <a:rPr lang="en-US" i="1" dirty="0"/>
              <a:t>in rem.</a:t>
            </a:r>
            <a:endParaRPr lang="en-US" dirty="0"/>
          </a:p>
          <a:p>
            <a:r>
              <a:rPr lang="en-US" dirty="0"/>
              <a:t>Service on interested parties.</a:t>
            </a:r>
          </a:p>
          <a:p>
            <a:pPr lvl="1"/>
            <a:r>
              <a:rPr lang="en-US" dirty="0"/>
              <a:t>Personal or registered mail.</a:t>
            </a:r>
          </a:p>
          <a:p>
            <a:pPr lvl="1"/>
            <a:r>
              <a:rPr lang="en-US" dirty="0"/>
              <a:t>And have to publish in paper and online.</a:t>
            </a:r>
          </a:p>
          <a:p>
            <a:r>
              <a:rPr lang="en-US" dirty="0"/>
              <a:t>Any person with an interest in property files claim.</a:t>
            </a:r>
          </a:p>
          <a:p>
            <a:r>
              <a:rPr lang="en-US" dirty="0"/>
              <a:t>Answer to Complaint filed.</a:t>
            </a:r>
          </a:p>
          <a:p>
            <a:r>
              <a:rPr lang="en-US" dirty="0"/>
              <a:t>If no unverified claim or answer filed, government can get default judgment.</a:t>
            </a:r>
          </a:p>
          <a:p>
            <a:r>
              <a:rPr lang="en-US" dirty="0"/>
              <a:t>After that, case proceeds essentially like standard federal civil litigation.</a:t>
            </a:r>
          </a:p>
          <a:p>
            <a:endParaRPr lang="en-US" dirty="0"/>
          </a:p>
        </p:txBody>
      </p:sp>
    </p:spTree>
    <p:extLst>
      <p:ext uri="{BB962C8B-B14F-4D97-AF65-F5344CB8AC3E}">
        <p14:creationId xmlns:p14="http://schemas.microsoft.com/office/powerpoint/2010/main" val="1845491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527C2-DFE7-4B79-9ECB-8595BBD06CFF}"/>
              </a:ext>
            </a:extLst>
          </p:cNvPr>
          <p:cNvSpPr>
            <a:spLocks noGrp="1"/>
          </p:cNvSpPr>
          <p:nvPr>
            <p:ph type="title"/>
          </p:nvPr>
        </p:nvSpPr>
        <p:spPr/>
        <p:txBody>
          <a:bodyPr>
            <a:normAutofit/>
          </a:bodyPr>
          <a:lstStyle/>
          <a:p>
            <a:r>
              <a:rPr lang="en-US" dirty="0"/>
              <a:t>Claim v. Answer</a:t>
            </a:r>
          </a:p>
        </p:txBody>
      </p:sp>
      <p:sp>
        <p:nvSpPr>
          <p:cNvPr id="3" name="Content Placeholder 2">
            <a:extLst>
              <a:ext uri="{FF2B5EF4-FFF2-40B4-BE49-F238E27FC236}">
                <a16:creationId xmlns:a16="http://schemas.microsoft.com/office/drawing/2014/main" id="{B9C2A99D-0207-4A1D-8944-368B5C08A05C}"/>
              </a:ext>
            </a:extLst>
          </p:cNvPr>
          <p:cNvSpPr>
            <a:spLocks noGrp="1"/>
          </p:cNvSpPr>
          <p:nvPr>
            <p:ph idx="1"/>
          </p:nvPr>
        </p:nvSpPr>
        <p:spPr/>
        <p:txBody>
          <a:bodyPr>
            <a:normAutofit/>
          </a:bodyPr>
          <a:lstStyle/>
          <a:p>
            <a:r>
              <a:rPr lang="en-US" dirty="0"/>
              <a:t>Regular civil cases have an Answer, but not a Claim.</a:t>
            </a:r>
          </a:p>
          <a:p>
            <a:r>
              <a:rPr lang="en-US" dirty="0"/>
              <a:t>Both are filed after Complaint in a civil forfeiture case.</a:t>
            </a:r>
          </a:p>
          <a:p>
            <a:r>
              <a:rPr lang="en-US" dirty="0"/>
              <a:t>What’s the difference?</a:t>
            </a:r>
          </a:p>
          <a:p>
            <a:r>
              <a:rPr lang="en-US" dirty="0"/>
              <a:t>Claim: Sets forth interest Claimant asserts in the property.</a:t>
            </a:r>
          </a:p>
          <a:p>
            <a:r>
              <a:rPr lang="en-US" dirty="0"/>
              <a:t>Answer: </a:t>
            </a:r>
          </a:p>
          <a:p>
            <a:pPr lvl="1"/>
            <a:r>
              <a:rPr lang="en-US" dirty="0"/>
              <a:t>Responds to the Complaint, denying or admitting each allegation.</a:t>
            </a:r>
          </a:p>
          <a:p>
            <a:pPr lvl="1"/>
            <a:r>
              <a:rPr lang="en-US" dirty="0"/>
              <a:t>Sets forth affirmative defenses.</a:t>
            </a:r>
          </a:p>
          <a:p>
            <a:r>
              <a:rPr lang="en-US" dirty="0"/>
              <a:t>Important that Claimant file both Claim and Answer.</a:t>
            </a:r>
          </a:p>
        </p:txBody>
      </p:sp>
    </p:spTree>
    <p:extLst>
      <p:ext uri="{BB962C8B-B14F-4D97-AF65-F5344CB8AC3E}">
        <p14:creationId xmlns:p14="http://schemas.microsoft.com/office/powerpoint/2010/main" val="319506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CC243-720A-487E-A199-9AA74A8296AB}"/>
              </a:ext>
            </a:extLst>
          </p:cNvPr>
          <p:cNvSpPr>
            <a:spLocks noGrp="1"/>
          </p:cNvSpPr>
          <p:nvPr>
            <p:ph type="title"/>
          </p:nvPr>
        </p:nvSpPr>
        <p:spPr/>
        <p:txBody>
          <a:bodyPr/>
          <a:lstStyle/>
          <a:p>
            <a:r>
              <a:rPr lang="en-US" dirty="0"/>
              <a:t>Defending Civil Forfeiture Cases</a:t>
            </a:r>
          </a:p>
        </p:txBody>
      </p:sp>
      <p:sp>
        <p:nvSpPr>
          <p:cNvPr id="3" name="Content Placeholder 2">
            <a:extLst>
              <a:ext uri="{FF2B5EF4-FFF2-40B4-BE49-F238E27FC236}">
                <a16:creationId xmlns:a16="http://schemas.microsoft.com/office/drawing/2014/main" id="{E692847A-829F-4D3A-8323-984176D365BD}"/>
              </a:ext>
            </a:extLst>
          </p:cNvPr>
          <p:cNvSpPr>
            <a:spLocks noGrp="1"/>
          </p:cNvSpPr>
          <p:nvPr>
            <p:ph idx="1"/>
          </p:nvPr>
        </p:nvSpPr>
        <p:spPr/>
        <p:txBody>
          <a:bodyPr>
            <a:normAutofit lnSpcReduction="10000"/>
          </a:bodyPr>
          <a:lstStyle/>
          <a:p>
            <a:r>
              <a:rPr lang="en-US" dirty="0"/>
              <a:t>It’s civil litigation, so if your practice is typically criminal law, you may want to associate with a lawyer with civil experience.</a:t>
            </a:r>
          </a:p>
          <a:p>
            <a:r>
              <a:rPr lang="en-US" dirty="0"/>
              <a:t>Study Federal Rules of Civil Procedure, Supplemental Rules, and 18 U.S.C. § 983.</a:t>
            </a:r>
          </a:p>
          <a:p>
            <a:r>
              <a:rPr lang="en-US" dirty="0"/>
              <a:t>Civil litigation offers a range of tactical benefits and tools that we generally do not have in criminal litigation, but it is also less forgiving of technical errors like missing deadlines.</a:t>
            </a:r>
          </a:p>
          <a:p>
            <a:r>
              <a:rPr lang="en-US" dirty="0"/>
              <a:t>Defense benefits in civil litigation.</a:t>
            </a:r>
          </a:p>
          <a:p>
            <a:pPr lvl="1"/>
            <a:r>
              <a:rPr lang="en-US" dirty="0"/>
              <a:t>More discovery tools.</a:t>
            </a:r>
          </a:p>
          <a:p>
            <a:pPr lvl="1"/>
            <a:r>
              <a:rPr lang="en-US" dirty="0"/>
              <a:t>More can be accomplished via motions practice.</a:t>
            </a:r>
          </a:p>
        </p:txBody>
      </p:sp>
    </p:spTree>
    <p:extLst>
      <p:ext uri="{BB962C8B-B14F-4D97-AF65-F5344CB8AC3E}">
        <p14:creationId xmlns:p14="http://schemas.microsoft.com/office/powerpoint/2010/main" val="605817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8CF15-8545-4E5E-82E9-CC57EFB768DE}"/>
              </a:ext>
            </a:extLst>
          </p:cNvPr>
          <p:cNvSpPr>
            <a:spLocks noGrp="1"/>
          </p:cNvSpPr>
          <p:nvPr>
            <p:ph type="title"/>
          </p:nvPr>
        </p:nvSpPr>
        <p:spPr/>
        <p:txBody>
          <a:bodyPr/>
          <a:lstStyle/>
          <a:p>
            <a:r>
              <a:rPr lang="en-US" dirty="0"/>
              <a:t>Civil Discovery</a:t>
            </a:r>
          </a:p>
        </p:txBody>
      </p:sp>
      <p:sp>
        <p:nvSpPr>
          <p:cNvPr id="3" name="Content Placeholder 2">
            <a:extLst>
              <a:ext uri="{FF2B5EF4-FFF2-40B4-BE49-F238E27FC236}">
                <a16:creationId xmlns:a16="http://schemas.microsoft.com/office/drawing/2014/main" id="{7946CDE7-9007-4275-8A01-6C6C78391A19}"/>
              </a:ext>
            </a:extLst>
          </p:cNvPr>
          <p:cNvSpPr>
            <a:spLocks noGrp="1"/>
          </p:cNvSpPr>
          <p:nvPr>
            <p:ph idx="1"/>
          </p:nvPr>
        </p:nvSpPr>
        <p:spPr/>
        <p:txBody>
          <a:bodyPr/>
          <a:lstStyle/>
          <a:p>
            <a:r>
              <a:rPr lang="en-US" dirty="0"/>
              <a:t>Everything you could do in a regular federal civil case.</a:t>
            </a:r>
          </a:p>
          <a:p>
            <a:r>
              <a:rPr lang="en-US" dirty="0"/>
              <a:t>Depositions – Sworn oral testimony under oath.</a:t>
            </a:r>
          </a:p>
          <a:p>
            <a:pPr lvl="1"/>
            <a:r>
              <a:rPr lang="en-US" dirty="0"/>
              <a:t>Fed. R. Civ. P. 30 and 31.</a:t>
            </a:r>
          </a:p>
          <a:p>
            <a:r>
              <a:rPr lang="en-US" dirty="0"/>
              <a:t>Interrogatories – Sworn answers to written questions.</a:t>
            </a:r>
          </a:p>
          <a:p>
            <a:pPr lvl="1"/>
            <a:r>
              <a:rPr lang="en-US" dirty="0"/>
              <a:t>Fed. R. Civ. P. 33.</a:t>
            </a:r>
          </a:p>
          <a:p>
            <a:r>
              <a:rPr lang="en-US" dirty="0"/>
              <a:t>Document requests – Requests for specific categories of documents.</a:t>
            </a:r>
          </a:p>
          <a:p>
            <a:pPr lvl="1"/>
            <a:r>
              <a:rPr lang="en-US" dirty="0"/>
              <a:t>Production not as automatic as in criminal cases.</a:t>
            </a:r>
          </a:p>
          <a:p>
            <a:pPr lvl="1"/>
            <a:r>
              <a:rPr lang="en-US" dirty="0"/>
              <a:t>Fed. R. Civ. P. 34.</a:t>
            </a:r>
          </a:p>
          <a:p>
            <a:pPr lvl="1"/>
            <a:endParaRPr lang="en-US" dirty="0"/>
          </a:p>
        </p:txBody>
      </p:sp>
    </p:spTree>
    <p:extLst>
      <p:ext uri="{BB962C8B-B14F-4D97-AF65-F5344CB8AC3E}">
        <p14:creationId xmlns:p14="http://schemas.microsoft.com/office/powerpoint/2010/main" val="3366574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CE02-4943-4BDE-8D8A-E7348A785FFF}"/>
              </a:ext>
            </a:extLst>
          </p:cNvPr>
          <p:cNvSpPr>
            <a:spLocks noGrp="1"/>
          </p:cNvSpPr>
          <p:nvPr>
            <p:ph type="title"/>
          </p:nvPr>
        </p:nvSpPr>
        <p:spPr/>
        <p:txBody>
          <a:bodyPr/>
          <a:lstStyle/>
          <a:p>
            <a:r>
              <a:rPr lang="en-US" dirty="0"/>
              <a:t>Civil Discovery &amp; Parallel Proceedings</a:t>
            </a:r>
          </a:p>
        </p:txBody>
      </p:sp>
      <p:sp>
        <p:nvSpPr>
          <p:cNvPr id="3" name="Content Placeholder 2">
            <a:extLst>
              <a:ext uri="{FF2B5EF4-FFF2-40B4-BE49-F238E27FC236}">
                <a16:creationId xmlns:a16="http://schemas.microsoft.com/office/drawing/2014/main" id="{3B1E91D1-C101-4AF7-B371-6B330BE3A74F}"/>
              </a:ext>
            </a:extLst>
          </p:cNvPr>
          <p:cNvSpPr>
            <a:spLocks noGrp="1"/>
          </p:cNvSpPr>
          <p:nvPr>
            <p:ph idx="1"/>
          </p:nvPr>
        </p:nvSpPr>
        <p:spPr/>
        <p:txBody>
          <a:bodyPr/>
          <a:lstStyle/>
          <a:p>
            <a:r>
              <a:rPr lang="en-US" dirty="0"/>
              <a:t>Tactical use of information gained in civil forfeiture case in criminal case.</a:t>
            </a:r>
          </a:p>
          <a:p>
            <a:pPr lvl="1"/>
            <a:r>
              <a:rPr lang="en-US" dirty="0"/>
              <a:t>Deposition transcript for cross examination of agent in criminal trial.</a:t>
            </a:r>
          </a:p>
          <a:p>
            <a:pPr lvl="1"/>
            <a:r>
              <a:rPr lang="en-US" dirty="0"/>
              <a:t>Consider ethical limitations, but it creates an option for defense lawyers.</a:t>
            </a:r>
          </a:p>
          <a:p>
            <a:pPr lvl="1"/>
            <a:endParaRPr lang="en-US" dirty="0"/>
          </a:p>
          <a:p>
            <a:r>
              <a:rPr lang="en-US" dirty="0"/>
              <a:t>Civil forfeiture rules provide for stay of civil case if your client would have to make statements that would create Fifth Amendment problems because of parallel criminal case.</a:t>
            </a:r>
          </a:p>
        </p:txBody>
      </p:sp>
    </p:spTree>
    <p:extLst>
      <p:ext uri="{BB962C8B-B14F-4D97-AF65-F5344CB8AC3E}">
        <p14:creationId xmlns:p14="http://schemas.microsoft.com/office/powerpoint/2010/main" val="316487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0D2AD-3134-4793-A49E-540E655B5E53}"/>
              </a:ext>
            </a:extLst>
          </p:cNvPr>
          <p:cNvSpPr>
            <a:spLocks noGrp="1"/>
          </p:cNvSpPr>
          <p:nvPr>
            <p:ph type="title"/>
          </p:nvPr>
        </p:nvSpPr>
        <p:spPr/>
        <p:txBody>
          <a:bodyPr/>
          <a:lstStyle/>
          <a:p>
            <a:r>
              <a:rPr lang="en-US" dirty="0"/>
              <a:t>General Observations</a:t>
            </a:r>
          </a:p>
        </p:txBody>
      </p:sp>
      <p:sp>
        <p:nvSpPr>
          <p:cNvPr id="3" name="Content Placeholder 2">
            <a:extLst>
              <a:ext uri="{FF2B5EF4-FFF2-40B4-BE49-F238E27FC236}">
                <a16:creationId xmlns:a16="http://schemas.microsoft.com/office/drawing/2014/main" id="{10461F7A-689D-4C1B-B71B-582C998E0843}"/>
              </a:ext>
            </a:extLst>
          </p:cNvPr>
          <p:cNvSpPr>
            <a:spLocks noGrp="1"/>
          </p:cNvSpPr>
          <p:nvPr>
            <p:ph idx="1"/>
          </p:nvPr>
        </p:nvSpPr>
        <p:spPr/>
        <p:txBody>
          <a:bodyPr>
            <a:normAutofit/>
          </a:bodyPr>
          <a:lstStyle/>
          <a:p>
            <a:r>
              <a:rPr lang="en-US" dirty="0"/>
              <a:t>Even the most experienced criminal defense lawyers can regard asset forfeiture as an afterthought.</a:t>
            </a:r>
          </a:p>
          <a:p>
            <a:pPr lvl="1"/>
            <a:r>
              <a:rPr lang="en-US" dirty="0"/>
              <a:t>Focus on property/ money ostensibly less important than guilt/innocence and length of incarceration.</a:t>
            </a:r>
          </a:p>
          <a:p>
            <a:pPr lvl="1"/>
            <a:r>
              <a:rPr lang="en-US" dirty="0"/>
              <a:t>Asset forfeiture rules can seem hyper-technical and complicated.</a:t>
            </a:r>
          </a:p>
          <a:p>
            <a:pPr lvl="1"/>
            <a:r>
              <a:rPr lang="en-US" dirty="0"/>
              <a:t>Feels foreign to criminal defense lawyers because process has a more civil litigation feel.</a:t>
            </a:r>
          </a:p>
          <a:p>
            <a:pPr lvl="1"/>
            <a:r>
              <a:rPr lang="en-US" dirty="0"/>
              <a:t>Asset forfeiture process tends to flow by somewhat automatically if defense doesn’t disrupt it.</a:t>
            </a:r>
          </a:p>
          <a:p>
            <a:endParaRPr lang="en-US" dirty="0"/>
          </a:p>
        </p:txBody>
      </p:sp>
    </p:spTree>
    <p:extLst>
      <p:ext uri="{BB962C8B-B14F-4D97-AF65-F5344CB8AC3E}">
        <p14:creationId xmlns:p14="http://schemas.microsoft.com/office/powerpoint/2010/main" val="223287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E8E6-C64E-4310-8141-74993BB45652}"/>
              </a:ext>
            </a:extLst>
          </p:cNvPr>
          <p:cNvSpPr>
            <a:spLocks noGrp="1"/>
          </p:cNvSpPr>
          <p:nvPr>
            <p:ph type="title"/>
          </p:nvPr>
        </p:nvSpPr>
        <p:spPr/>
        <p:txBody>
          <a:bodyPr/>
          <a:lstStyle/>
          <a:p>
            <a:r>
              <a:rPr lang="en-US" dirty="0"/>
              <a:t>Civil Motions</a:t>
            </a:r>
          </a:p>
        </p:txBody>
      </p:sp>
      <p:sp>
        <p:nvSpPr>
          <p:cNvPr id="3" name="Content Placeholder 2">
            <a:extLst>
              <a:ext uri="{FF2B5EF4-FFF2-40B4-BE49-F238E27FC236}">
                <a16:creationId xmlns:a16="http://schemas.microsoft.com/office/drawing/2014/main" id="{E31D9CA9-F6AD-498F-B615-D23B8A731696}"/>
              </a:ext>
            </a:extLst>
          </p:cNvPr>
          <p:cNvSpPr>
            <a:spLocks noGrp="1"/>
          </p:cNvSpPr>
          <p:nvPr>
            <p:ph idx="1"/>
          </p:nvPr>
        </p:nvSpPr>
        <p:spPr/>
        <p:txBody>
          <a:bodyPr>
            <a:normAutofit lnSpcReduction="10000"/>
          </a:bodyPr>
          <a:lstStyle/>
          <a:p>
            <a:r>
              <a:rPr lang="en-US" dirty="0"/>
              <a:t>Availability of motions not usually used or effective in criminal cases.</a:t>
            </a:r>
          </a:p>
          <a:p>
            <a:r>
              <a:rPr lang="en-US" dirty="0"/>
              <a:t>Motion to Dismiss for failure to state a claim.</a:t>
            </a:r>
          </a:p>
          <a:p>
            <a:pPr lvl="1"/>
            <a:r>
              <a:rPr lang="en-US" dirty="0"/>
              <a:t>Fed. R. Civ. P. 12(b)(6).</a:t>
            </a:r>
          </a:p>
          <a:p>
            <a:pPr lvl="1"/>
            <a:r>
              <a:rPr lang="en-US" dirty="0"/>
              <a:t>Pleading requirements are in Supplemental Rule G(2).</a:t>
            </a:r>
          </a:p>
          <a:p>
            <a:pPr lvl="1"/>
            <a:r>
              <a:rPr lang="en-US" dirty="0"/>
              <a:t>Test sufficiency of way the Complaint is alleged.</a:t>
            </a:r>
          </a:p>
          <a:p>
            <a:pPr lvl="1"/>
            <a:r>
              <a:rPr lang="en-US" dirty="0"/>
              <a:t>Government must state claim with enough detail to show it can meet its burden of proof at trial.</a:t>
            </a:r>
          </a:p>
          <a:p>
            <a:pPr lvl="1"/>
            <a:r>
              <a:rPr lang="en-US" dirty="0"/>
              <a:t>More particularity required than a standard non-fraud civil complaint, because government is holding property from the beginning.</a:t>
            </a:r>
          </a:p>
          <a:p>
            <a:pPr lvl="1"/>
            <a:r>
              <a:rPr lang="en-US" dirty="0"/>
              <a:t>Area of frequent litigation.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72388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DE8E6-C64E-4310-8141-74993BB45652}"/>
              </a:ext>
            </a:extLst>
          </p:cNvPr>
          <p:cNvSpPr>
            <a:spLocks noGrp="1"/>
          </p:cNvSpPr>
          <p:nvPr>
            <p:ph type="title"/>
          </p:nvPr>
        </p:nvSpPr>
        <p:spPr/>
        <p:txBody>
          <a:bodyPr/>
          <a:lstStyle/>
          <a:p>
            <a:r>
              <a:rPr lang="en-US" dirty="0"/>
              <a:t>Civil Motions</a:t>
            </a:r>
          </a:p>
        </p:txBody>
      </p:sp>
      <p:sp>
        <p:nvSpPr>
          <p:cNvPr id="3" name="Content Placeholder 2">
            <a:extLst>
              <a:ext uri="{FF2B5EF4-FFF2-40B4-BE49-F238E27FC236}">
                <a16:creationId xmlns:a16="http://schemas.microsoft.com/office/drawing/2014/main" id="{E31D9CA9-F6AD-498F-B615-D23B8A731696}"/>
              </a:ext>
            </a:extLst>
          </p:cNvPr>
          <p:cNvSpPr>
            <a:spLocks noGrp="1"/>
          </p:cNvSpPr>
          <p:nvPr>
            <p:ph idx="1"/>
          </p:nvPr>
        </p:nvSpPr>
        <p:spPr/>
        <p:txBody>
          <a:bodyPr/>
          <a:lstStyle/>
          <a:p>
            <a:r>
              <a:rPr lang="en-US" dirty="0"/>
              <a:t>Availability of motions not usually used or effective in criminal cases.</a:t>
            </a:r>
          </a:p>
          <a:p>
            <a:pPr lvl="1"/>
            <a:r>
              <a:rPr lang="en-US" dirty="0"/>
              <a:t>Motion to Dismiss for Lack of Jurisdiction.</a:t>
            </a:r>
          </a:p>
          <a:p>
            <a:pPr lvl="1"/>
            <a:r>
              <a:rPr lang="en-US" dirty="0"/>
              <a:t>Motion raising statute of limitations issues.</a:t>
            </a:r>
          </a:p>
          <a:p>
            <a:pPr lvl="1"/>
            <a:r>
              <a:rPr lang="en-US" dirty="0"/>
              <a:t>Motion to Compel.</a:t>
            </a:r>
          </a:p>
          <a:p>
            <a:pPr lvl="2"/>
            <a:r>
              <a:rPr lang="en-US" dirty="0"/>
              <a:t>Fed. R. Civ. P. 36(a).</a:t>
            </a:r>
          </a:p>
          <a:p>
            <a:pPr lvl="1"/>
            <a:r>
              <a:rPr lang="en-US" dirty="0"/>
              <a:t>Motion for Summary Judgment.</a:t>
            </a:r>
          </a:p>
          <a:p>
            <a:pPr lvl="2"/>
            <a:r>
              <a:rPr lang="en-US" dirty="0"/>
              <a:t>Fed. R. Civ. P. 56.</a:t>
            </a:r>
          </a:p>
          <a:p>
            <a:pPr lvl="2"/>
            <a:r>
              <a:rPr lang="en-US" dirty="0"/>
              <a:t>Post-discovery, the evidence, viewed in light most favorable to non-movant, shows that there are no genuine issues of material fact so that the matter can be resolved without a trial.</a:t>
            </a:r>
          </a:p>
          <a:p>
            <a:pPr lvl="1"/>
            <a:endParaRPr lang="en-US" dirty="0"/>
          </a:p>
          <a:p>
            <a:pPr lvl="1"/>
            <a:endParaRPr lang="en-US" dirty="0"/>
          </a:p>
        </p:txBody>
      </p:sp>
    </p:spTree>
    <p:extLst>
      <p:ext uri="{BB962C8B-B14F-4D97-AF65-F5344CB8AC3E}">
        <p14:creationId xmlns:p14="http://schemas.microsoft.com/office/powerpoint/2010/main" val="14925060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0447F-C9F1-4057-8901-E8D89BA75CCE}"/>
              </a:ext>
            </a:extLst>
          </p:cNvPr>
          <p:cNvSpPr>
            <a:spLocks noGrp="1"/>
          </p:cNvSpPr>
          <p:nvPr>
            <p:ph type="title"/>
          </p:nvPr>
        </p:nvSpPr>
        <p:spPr/>
        <p:txBody>
          <a:bodyPr>
            <a:normAutofit fontScale="90000"/>
          </a:bodyPr>
          <a:lstStyle/>
          <a:p>
            <a:r>
              <a:rPr lang="en-US" dirty="0"/>
              <a:t>General Asset Forfeiture Defenses: </a:t>
            </a:r>
            <a:br>
              <a:rPr lang="en-US" dirty="0"/>
            </a:br>
            <a:r>
              <a:rPr lang="en-US" dirty="0"/>
              <a:t>Innocent Owner</a:t>
            </a:r>
          </a:p>
        </p:txBody>
      </p:sp>
      <p:sp>
        <p:nvSpPr>
          <p:cNvPr id="3" name="Content Placeholder 2">
            <a:extLst>
              <a:ext uri="{FF2B5EF4-FFF2-40B4-BE49-F238E27FC236}">
                <a16:creationId xmlns:a16="http://schemas.microsoft.com/office/drawing/2014/main" id="{B975BE53-0644-493A-859E-836F2CEF46F0}"/>
              </a:ext>
            </a:extLst>
          </p:cNvPr>
          <p:cNvSpPr>
            <a:spLocks noGrp="1"/>
          </p:cNvSpPr>
          <p:nvPr>
            <p:ph idx="1"/>
          </p:nvPr>
        </p:nvSpPr>
        <p:spPr/>
        <p:txBody>
          <a:bodyPr>
            <a:normAutofit fontScale="92500"/>
          </a:bodyPr>
          <a:lstStyle/>
          <a:p>
            <a:r>
              <a:rPr lang="en-US" dirty="0"/>
              <a:t>18 U.S.C. § 983(d).</a:t>
            </a:r>
          </a:p>
          <a:p>
            <a:r>
              <a:rPr lang="en-US" b="1" dirty="0"/>
              <a:t>Outrageously, “</a:t>
            </a:r>
            <a:r>
              <a:rPr lang="en-US" b="1" u="sng" dirty="0"/>
              <a:t>The claimant</a:t>
            </a:r>
            <a:r>
              <a:rPr lang="en-US" b="1" dirty="0"/>
              <a:t> shall have the burden of proving that the claimant is an innocent owner by a preponderance of the evidence.”</a:t>
            </a:r>
          </a:p>
          <a:p>
            <a:r>
              <a:rPr lang="en-US" dirty="0"/>
              <a:t>“Pre-existing” (owned property @ time illegal conduct took place).</a:t>
            </a:r>
          </a:p>
          <a:p>
            <a:pPr lvl="1"/>
            <a:r>
              <a:rPr lang="en-US" dirty="0"/>
              <a:t>Innocent – Did not know of conduct or took steps to stop illegal use upon learning, like telling law enforcement or revoking permission to use property.</a:t>
            </a:r>
          </a:p>
          <a:p>
            <a:r>
              <a:rPr lang="en-US" dirty="0"/>
              <a:t>“After-acquired” elements (acquired property after illegal conduct).</a:t>
            </a:r>
          </a:p>
          <a:p>
            <a:pPr lvl="1"/>
            <a:r>
              <a:rPr lang="en-US" dirty="0"/>
              <a:t>Bona fide purchaser for value and</a:t>
            </a:r>
          </a:p>
          <a:p>
            <a:pPr lvl="1"/>
            <a:r>
              <a:rPr lang="en-US" dirty="0"/>
              <a:t>Did not know.</a:t>
            </a:r>
          </a:p>
          <a:p>
            <a:pPr lvl="1"/>
            <a:r>
              <a:rPr lang="en-US" dirty="0"/>
              <a:t>Reasonably without cause to know property subject to forfeiture.</a:t>
            </a:r>
          </a:p>
        </p:txBody>
      </p:sp>
    </p:spTree>
    <p:extLst>
      <p:ext uri="{BB962C8B-B14F-4D97-AF65-F5344CB8AC3E}">
        <p14:creationId xmlns:p14="http://schemas.microsoft.com/office/powerpoint/2010/main" val="3930191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6DEA7-F6AD-492E-A5D5-B5D980665C8D}"/>
              </a:ext>
            </a:extLst>
          </p:cNvPr>
          <p:cNvSpPr>
            <a:spLocks noGrp="1"/>
          </p:cNvSpPr>
          <p:nvPr>
            <p:ph type="title"/>
          </p:nvPr>
        </p:nvSpPr>
        <p:spPr/>
        <p:txBody>
          <a:bodyPr/>
          <a:lstStyle/>
          <a:p>
            <a:r>
              <a:rPr lang="en-US" dirty="0"/>
              <a:t>General Asset Forfeiture Defenses</a:t>
            </a:r>
          </a:p>
        </p:txBody>
      </p:sp>
      <p:sp>
        <p:nvSpPr>
          <p:cNvPr id="3" name="Content Placeholder 2">
            <a:extLst>
              <a:ext uri="{FF2B5EF4-FFF2-40B4-BE49-F238E27FC236}">
                <a16:creationId xmlns:a16="http://schemas.microsoft.com/office/drawing/2014/main" id="{F837C6B0-FB37-4E37-901A-3B8362C3FF89}"/>
              </a:ext>
            </a:extLst>
          </p:cNvPr>
          <p:cNvSpPr>
            <a:spLocks noGrp="1"/>
          </p:cNvSpPr>
          <p:nvPr>
            <p:ph idx="1"/>
          </p:nvPr>
        </p:nvSpPr>
        <p:spPr/>
        <p:txBody>
          <a:bodyPr/>
          <a:lstStyle/>
          <a:p>
            <a:r>
              <a:rPr lang="en-US" dirty="0"/>
              <a:t>Lack of nexus between crime and property to be seized.</a:t>
            </a:r>
          </a:p>
        </p:txBody>
      </p:sp>
    </p:spTree>
    <p:extLst>
      <p:ext uri="{BB962C8B-B14F-4D97-AF65-F5344CB8AC3E}">
        <p14:creationId xmlns:p14="http://schemas.microsoft.com/office/powerpoint/2010/main" val="3160489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3884B-1553-4297-93F0-ACE8F4AFB326}"/>
              </a:ext>
            </a:extLst>
          </p:cNvPr>
          <p:cNvSpPr>
            <a:spLocks noGrp="1"/>
          </p:cNvSpPr>
          <p:nvPr>
            <p:ph type="title"/>
          </p:nvPr>
        </p:nvSpPr>
        <p:spPr/>
        <p:txBody>
          <a:bodyPr/>
          <a:lstStyle/>
          <a:p>
            <a:r>
              <a:rPr lang="en-US" dirty="0"/>
              <a:t>Civil Forfeiture Trial</a:t>
            </a:r>
          </a:p>
        </p:txBody>
      </p:sp>
      <p:sp>
        <p:nvSpPr>
          <p:cNvPr id="3" name="Content Placeholder 2">
            <a:extLst>
              <a:ext uri="{FF2B5EF4-FFF2-40B4-BE49-F238E27FC236}">
                <a16:creationId xmlns:a16="http://schemas.microsoft.com/office/drawing/2014/main" id="{AF36DA48-810D-42E8-AEF9-2C85A082AEB0}"/>
              </a:ext>
            </a:extLst>
          </p:cNvPr>
          <p:cNvSpPr>
            <a:spLocks noGrp="1"/>
          </p:cNvSpPr>
          <p:nvPr>
            <p:ph idx="1"/>
          </p:nvPr>
        </p:nvSpPr>
        <p:spPr/>
        <p:txBody>
          <a:bodyPr/>
          <a:lstStyle/>
          <a:p>
            <a:r>
              <a:rPr lang="en-US" dirty="0"/>
              <a:t>Two phases:</a:t>
            </a:r>
          </a:p>
          <a:p>
            <a:pPr lvl="1"/>
            <a:r>
              <a:rPr lang="en-US" dirty="0"/>
              <a:t>Government must establish forfeitability of property by a preponderance of evidence.</a:t>
            </a:r>
          </a:p>
          <a:p>
            <a:pPr lvl="2"/>
            <a:r>
              <a:rPr lang="en-US" dirty="0"/>
              <a:t>Nexus between crime and property.</a:t>
            </a:r>
          </a:p>
          <a:p>
            <a:pPr lvl="1"/>
            <a:r>
              <a:rPr lang="en-US" dirty="0"/>
              <a:t>If government meets this burden, claimant can establish innocent owner defense.</a:t>
            </a:r>
          </a:p>
          <a:p>
            <a:r>
              <a:rPr lang="en-US" dirty="0"/>
              <a:t>Right to jury trial, but waived if not demanded in Answer.</a:t>
            </a:r>
          </a:p>
        </p:txBody>
      </p:sp>
    </p:spTree>
    <p:extLst>
      <p:ext uri="{BB962C8B-B14F-4D97-AF65-F5344CB8AC3E}">
        <p14:creationId xmlns:p14="http://schemas.microsoft.com/office/powerpoint/2010/main" val="24266341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EE704-208C-4D85-9436-C049404744DB}"/>
              </a:ext>
            </a:extLst>
          </p:cNvPr>
          <p:cNvSpPr>
            <a:spLocks noGrp="1"/>
          </p:cNvSpPr>
          <p:nvPr>
            <p:ph type="title"/>
          </p:nvPr>
        </p:nvSpPr>
        <p:spPr/>
        <p:txBody>
          <a:bodyPr/>
          <a:lstStyle/>
          <a:p>
            <a:r>
              <a:rPr lang="en-US" dirty="0"/>
              <a:t>Appointment of Counsel</a:t>
            </a:r>
          </a:p>
        </p:txBody>
      </p:sp>
      <p:sp>
        <p:nvSpPr>
          <p:cNvPr id="3" name="Content Placeholder 2">
            <a:extLst>
              <a:ext uri="{FF2B5EF4-FFF2-40B4-BE49-F238E27FC236}">
                <a16:creationId xmlns:a16="http://schemas.microsoft.com/office/drawing/2014/main" id="{A5A810B5-A2DA-437A-9783-307CE8115D87}"/>
              </a:ext>
            </a:extLst>
          </p:cNvPr>
          <p:cNvSpPr>
            <a:spLocks noGrp="1"/>
          </p:cNvSpPr>
          <p:nvPr>
            <p:ph idx="1"/>
          </p:nvPr>
        </p:nvSpPr>
        <p:spPr/>
        <p:txBody>
          <a:bodyPr/>
          <a:lstStyle/>
          <a:p>
            <a:r>
              <a:rPr lang="en-US" dirty="0"/>
              <a:t>Under some circumstances, § 983 provides for court-appointed lawyer for indigent claimants.</a:t>
            </a:r>
          </a:p>
          <a:p>
            <a:pPr lvl="1"/>
            <a:r>
              <a:rPr lang="en-US" dirty="0"/>
              <a:t>Expand role of CJA appointed lawyer to forfeiture case.</a:t>
            </a:r>
          </a:p>
          <a:p>
            <a:pPr lvl="1"/>
            <a:r>
              <a:rPr lang="en-US" dirty="0"/>
              <a:t>Appoint lawyer for indigent claimant in civil forfeiture case.</a:t>
            </a:r>
          </a:p>
          <a:p>
            <a:pPr lvl="2"/>
            <a:r>
              <a:rPr lang="en-US" dirty="0"/>
              <a:t>Only available in very narrow circumstances.</a:t>
            </a:r>
          </a:p>
          <a:p>
            <a:r>
              <a:rPr lang="en-US" dirty="0"/>
              <a:t>Be sure to investigate if you’re CJA counsel and these issues arise.</a:t>
            </a:r>
          </a:p>
          <a:p>
            <a:r>
              <a:rPr lang="en-US" dirty="0"/>
              <a:t>Does not do much to help the regular, middle class person whose property has been seized but is neither indigent nor able to pay tens of thousands of dollars to recover property that may not be worth that much but that is still valuable.</a:t>
            </a:r>
          </a:p>
        </p:txBody>
      </p:sp>
    </p:spTree>
    <p:extLst>
      <p:ext uri="{BB962C8B-B14F-4D97-AF65-F5344CB8AC3E}">
        <p14:creationId xmlns:p14="http://schemas.microsoft.com/office/powerpoint/2010/main" val="31886965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489CD-3973-4578-AF30-61A79DC75E7E}"/>
              </a:ext>
            </a:extLst>
          </p:cNvPr>
          <p:cNvSpPr>
            <a:spLocks noGrp="1"/>
          </p:cNvSpPr>
          <p:nvPr>
            <p:ph type="ctrTitle" idx="4294967295"/>
          </p:nvPr>
        </p:nvSpPr>
        <p:spPr/>
        <p:txBody>
          <a:bodyPr>
            <a:normAutofit fontScale="90000"/>
          </a:bodyPr>
          <a:lstStyle/>
          <a:p>
            <a:r>
              <a:rPr lang="en-US" dirty="0"/>
              <a:t>Current Topics &amp; </a:t>
            </a:r>
            <a:br>
              <a:rPr lang="en-US" dirty="0"/>
            </a:br>
            <a:r>
              <a:rPr lang="en-US" dirty="0"/>
              <a:t>Criticisms of Asset Forfeiture</a:t>
            </a:r>
          </a:p>
        </p:txBody>
      </p:sp>
      <p:sp>
        <p:nvSpPr>
          <p:cNvPr id="3" name="Subtitle 2">
            <a:extLst>
              <a:ext uri="{FF2B5EF4-FFF2-40B4-BE49-F238E27FC236}">
                <a16:creationId xmlns:a16="http://schemas.microsoft.com/office/drawing/2014/main" id="{D161DB93-98E9-470F-8FE5-500618FD5CF4}"/>
              </a:ext>
            </a:extLst>
          </p:cNvPr>
          <p:cNvSpPr>
            <a:spLocks noGrp="1"/>
          </p:cNvSpPr>
          <p:nvPr>
            <p:ph type="subTitle" idx="4294967295"/>
          </p:nvPr>
        </p:nvSpPr>
        <p:spPr/>
        <p:txBody>
          <a:bodyPr>
            <a:normAutofit fontScale="92500" lnSpcReduction="20000"/>
          </a:bodyPr>
          <a:lstStyle/>
          <a:p>
            <a:pPr marL="0" indent="0">
              <a:buNone/>
            </a:pPr>
            <a:endParaRPr lang="en-US" dirty="0"/>
          </a:p>
          <a:p>
            <a:r>
              <a:rPr lang="en-US" dirty="0"/>
              <a:t>Targets poor and weak people who lack resources to contest forfeiture in court, including poor and weak innocent owners who did not engage in criminal conduct but still had property seized.</a:t>
            </a:r>
          </a:p>
          <a:p>
            <a:r>
              <a:rPr lang="en-US" dirty="0"/>
              <a:t>Lack of due process.</a:t>
            </a:r>
          </a:p>
          <a:p>
            <a:pPr lvl="1"/>
            <a:r>
              <a:rPr lang="en-US" dirty="0"/>
              <a:t>People cannot afford to contest.</a:t>
            </a:r>
          </a:p>
          <a:p>
            <a:pPr lvl="1"/>
            <a:r>
              <a:rPr lang="en-US" dirty="0"/>
              <a:t>Legal fees can exceed value of property.</a:t>
            </a:r>
          </a:p>
          <a:p>
            <a:pPr lvl="1"/>
            <a:r>
              <a:rPr lang="en-US" dirty="0"/>
              <a:t>Burden on claimant for innocent owner defense.</a:t>
            </a:r>
          </a:p>
          <a:p>
            <a:r>
              <a:rPr lang="en-US" dirty="0"/>
              <a:t>Lack of proportionality between what is seized and crime.</a:t>
            </a:r>
          </a:p>
          <a:p>
            <a:pPr lvl="1"/>
            <a:r>
              <a:rPr lang="en-US" dirty="0"/>
              <a:t>Untainted house seized because son sold small quantities of drugs from porch.</a:t>
            </a:r>
          </a:p>
          <a:p>
            <a:pPr lvl="1"/>
            <a:r>
              <a:rPr lang="en-US" dirty="0"/>
              <a:t>SUV bought with clean funds seized because small quantity of drugs transported in it.</a:t>
            </a:r>
          </a:p>
        </p:txBody>
      </p:sp>
    </p:spTree>
    <p:extLst>
      <p:ext uri="{BB962C8B-B14F-4D97-AF65-F5344CB8AC3E}">
        <p14:creationId xmlns:p14="http://schemas.microsoft.com/office/powerpoint/2010/main" val="2860133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C0226-53DC-4CEA-B389-55953627BAAC}"/>
              </a:ext>
            </a:extLst>
          </p:cNvPr>
          <p:cNvSpPr>
            <a:spLocks noGrp="1"/>
          </p:cNvSpPr>
          <p:nvPr>
            <p:ph type="title"/>
          </p:nvPr>
        </p:nvSpPr>
        <p:spPr/>
        <p:txBody>
          <a:bodyPr/>
          <a:lstStyle/>
          <a:p>
            <a:r>
              <a:rPr lang="en-US" dirty="0"/>
              <a:t>Criticisms of Asset Forfeiture</a:t>
            </a:r>
          </a:p>
        </p:txBody>
      </p:sp>
      <p:sp>
        <p:nvSpPr>
          <p:cNvPr id="3" name="Content Placeholder 2">
            <a:extLst>
              <a:ext uri="{FF2B5EF4-FFF2-40B4-BE49-F238E27FC236}">
                <a16:creationId xmlns:a16="http://schemas.microsoft.com/office/drawing/2014/main" id="{7CA5CFD1-4A2C-4EC2-9C37-76C1AE8F83EA}"/>
              </a:ext>
            </a:extLst>
          </p:cNvPr>
          <p:cNvSpPr>
            <a:spLocks noGrp="1"/>
          </p:cNvSpPr>
          <p:nvPr>
            <p:ph idx="1"/>
          </p:nvPr>
        </p:nvSpPr>
        <p:spPr/>
        <p:txBody>
          <a:bodyPr/>
          <a:lstStyle/>
          <a:p>
            <a:r>
              <a:rPr lang="en-US" dirty="0"/>
              <a:t>Forfeiture used to pressure guilty pleas.</a:t>
            </a:r>
          </a:p>
          <a:p>
            <a:r>
              <a:rPr lang="en-US" dirty="0"/>
              <a:t>Unfair impact on third party property owners.</a:t>
            </a:r>
          </a:p>
          <a:p>
            <a:r>
              <a:rPr lang="en-US" dirty="0"/>
              <a:t>Motivates police misbehavior.</a:t>
            </a:r>
          </a:p>
          <a:p>
            <a:pPr lvl="1"/>
            <a:r>
              <a:rPr lang="en-US" dirty="0"/>
              <a:t>Temptation to seize cash from innocent people, then use that cash for law enforcement.</a:t>
            </a:r>
          </a:p>
          <a:p>
            <a:r>
              <a:rPr lang="en-US" dirty="0"/>
              <a:t>Rebuttal: </a:t>
            </a:r>
          </a:p>
          <a:p>
            <a:pPr lvl="1"/>
            <a:r>
              <a:rPr lang="en-US" dirty="0"/>
              <a:t>Seizure of criminal assets pays for law enforcement.</a:t>
            </a:r>
          </a:p>
          <a:p>
            <a:pPr lvl="1"/>
            <a:r>
              <a:rPr lang="en-US" dirty="0"/>
              <a:t>Seizure of criminal assets cuts funding and removes tools from criminal enterprises.</a:t>
            </a:r>
          </a:p>
          <a:p>
            <a:pPr lvl="1"/>
            <a:endParaRPr lang="en-US" dirty="0"/>
          </a:p>
          <a:p>
            <a:endParaRPr lang="en-US" dirty="0"/>
          </a:p>
          <a:p>
            <a:endParaRPr lang="en-US" dirty="0"/>
          </a:p>
        </p:txBody>
      </p:sp>
    </p:spTree>
    <p:extLst>
      <p:ext uri="{BB962C8B-B14F-4D97-AF65-F5344CB8AC3E}">
        <p14:creationId xmlns:p14="http://schemas.microsoft.com/office/powerpoint/2010/main" val="31050915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3CB28-FA40-47B6-8432-1CA817A54E43}"/>
              </a:ext>
            </a:extLst>
          </p:cNvPr>
          <p:cNvSpPr>
            <a:spLocks noGrp="1"/>
          </p:cNvSpPr>
          <p:nvPr>
            <p:ph type="title"/>
          </p:nvPr>
        </p:nvSpPr>
        <p:spPr/>
        <p:txBody>
          <a:bodyPr>
            <a:normAutofit fontScale="90000"/>
          </a:bodyPr>
          <a:lstStyle/>
          <a:p>
            <a:r>
              <a:rPr lang="en-US" i="1" dirty="0" err="1"/>
              <a:t>Timbs</a:t>
            </a:r>
            <a:r>
              <a:rPr lang="en-US" i="1" dirty="0"/>
              <a:t> v. Indiana</a:t>
            </a:r>
            <a:r>
              <a:rPr lang="en-US" dirty="0"/>
              <a:t>, 139 S. Ct. 682 (2019) </a:t>
            </a:r>
            <a:br>
              <a:rPr lang="en-US" dirty="0"/>
            </a:br>
            <a:r>
              <a:rPr lang="en-US" dirty="0"/>
              <a:t>&amp; Excessive Economic Sanctions</a:t>
            </a:r>
          </a:p>
        </p:txBody>
      </p:sp>
      <p:sp>
        <p:nvSpPr>
          <p:cNvPr id="3" name="Content Placeholder 2">
            <a:extLst>
              <a:ext uri="{FF2B5EF4-FFF2-40B4-BE49-F238E27FC236}">
                <a16:creationId xmlns:a16="http://schemas.microsoft.com/office/drawing/2014/main" id="{ED5DA883-167D-4B6B-9C76-0F906BC198FA}"/>
              </a:ext>
            </a:extLst>
          </p:cNvPr>
          <p:cNvSpPr>
            <a:spLocks noGrp="1"/>
          </p:cNvSpPr>
          <p:nvPr>
            <p:ph idx="1"/>
          </p:nvPr>
        </p:nvSpPr>
        <p:spPr/>
        <p:txBody>
          <a:bodyPr/>
          <a:lstStyle/>
          <a:p>
            <a:r>
              <a:rPr lang="en-US" dirty="0"/>
              <a:t>Eighth Amendment, which limits excessive fines, limits government ability to seize property.</a:t>
            </a:r>
          </a:p>
          <a:p>
            <a:r>
              <a:rPr lang="en-US" dirty="0"/>
              <a:t>Defendant’s $40,000 SUV was purchased with life insurance proceeds from father’s death (that is, clean and untainted funds).</a:t>
            </a:r>
          </a:p>
          <a:p>
            <a:r>
              <a:rPr lang="en-US" dirty="0"/>
              <a:t>State engages in civil forfeiture of SUV because it was used to transport a small amount of heroin.</a:t>
            </a:r>
          </a:p>
          <a:p>
            <a:endParaRPr lang="en-US" dirty="0"/>
          </a:p>
        </p:txBody>
      </p:sp>
    </p:spTree>
    <p:extLst>
      <p:ext uri="{BB962C8B-B14F-4D97-AF65-F5344CB8AC3E}">
        <p14:creationId xmlns:p14="http://schemas.microsoft.com/office/powerpoint/2010/main" val="1824654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55463-2B17-4172-BE3D-105B4BAEDAF1}"/>
              </a:ext>
            </a:extLst>
          </p:cNvPr>
          <p:cNvSpPr>
            <a:spLocks noGrp="1"/>
          </p:cNvSpPr>
          <p:nvPr>
            <p:ph type="title"/>
          </p:nvPr>
        </p:nvSpPr>
        <p:spPr/>
        <p:txBody>
          <a:bodyPr/>
          <a:lstStyle/>
          <a:p>
            <a:r>
              <a:rPr lang="en-US" dirty="0"/>
              <a:t>Review of Additional Topics</a:t>
            </a:r>
          </a:p>
        </p:txBody>
      </p:sp>
      <p:sp>
        <p:nvSpPr>
          <p:cNvPr id="3" name="Content Placeholder 2">
            <a:extLst>
              <a:ext uri="{FF2B5EF4-FFF2-40B4-BE49-F238E27FC236}">
                <a16:creationId xmlns:a16="http://schemas.microsoft.com/office/drawing/2014/main" id="{A8AD26E9-68D9-4D6F-B3F4-81CF274AC596}"/>
              </a:ext>
            </a:extLst>
          </p:cNvPr>
          <p:cNvSpPr>
            <a:spLocks noGrp="1"/>
          </p:cNvSpPr>
          <p:nvPr>
            <p:ph idx="1"/>
          </p:nvPr>
        </p:nvSpPr>
        <p:spPr/>
        <p:txBody>
          <a:bodyPr/>
          <a:lstStyle/>
          <a:p>
            <a:r>
              <a:rPr lang="en-US" dirty="0"/>
              <a:t>College Admissions Scandal and Forfeiture.</a:t>
            </a:r>
          </a:p>
          <a:p>
            <a:r>
              <a:rPr lang="en-US" dirty="0"/>
              <a:t>Jeffrey Epstein.</a:t>
            </a:r>
          </a:p>
          <a:p>
            <a:r>
              <a:rPr lang="en-US" dirty="0"/>
              <a:t>Other cases and topics.</a:t>
            </a:r>
          </a:p>
        </p:txBody>
      </p:sp>
    </p:spTree>
    <p:extLst>
      <p:ext uri="{BB962C8B-B14F-4D97-AF65-F5344CB8AC3E}">
        <p14:creationId xmlns:p14="http://schemas.microsoft.com/office/powerpoint/2010/main" val="282155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F5CA5-7F65-40E9-AFC7-AAE6D58DC24A}"/>
              </a:ext>
            </a:extLst>
          </p:cNvPr>
          <p:cNvSpPr>
            <a:spLocks noGrp="1"/>
          </p:cNvSpPr>
          <p:nvPr>
            <p:ph type="title"/>
          </p:nvPr>
        </p:nvSpPr>
        <p:spPr/>
        <p:txBody>
          <a:bodyPr/>
          <a:lstStyle/>
          <a:p>
            <a:r>
              <a:rPr lang="en-US" dirty="0"/>
              <a:t>General Observations</a:t>
            </a:r>
          </a:p>
        </p:txBody>
      </p:sp>
      <p:sp>
        <p:nvSpPr>
          <p:cNvPr id="3" name="Content Placeholder 2">
            <a:extLst>
              <a:ext uri="{FF2B5EF4-FFF2-40B4-BE49-F238E27FC236}">
                <a16:creationId xmlns:a16="http://schemas.microsoft.com/office/drawing/2014/main" id="{F13A5031-DAEA-4500-B5E6-3A8759731A8D}"/>
              </a:ext>
            </a:extLst>
          </p:cNvPr>
          <p:cNvSpPr>
            <a:spLocks noGrp="1"/>
          </p:cNvSpPr>
          <p:nvPr>
            <p:ph idx="1"/>
          </p:nvPr>
        </p:nvSpPr>
        <p:spPr/>
        <p:txBody>
          <a:bodyPr/>
          <a:lstStyle/>
          <a:p>
            <a:r>
              <a:rPr lang="en-US" dirty="0"/>
              <a:t>But asset forfeiture is very important!</a:t>
            </a:r>
          </a:p>
          <a:p>
            <a:r>
              <a:rPr lang="en-US" dirty="0"/>
              <a:t>Not just about automatically forfeiting some guns and cash at the end of the case.</a:t>
            </a:r>
          </a:p>
          <a:p>
            <a:r>
              <a:rPr lang="en-US" dirty="0"/>
              <a:t>If you’re not paying attention to asset forfeiture, you’re not providing complete protection to your client and you’re missing out on some important tools that can be used in your overall defense strategy.</a:t>
            </a:r>
          </a:p>
        </p:txBody>
      </p:sp>
    </p:spTree>
    <p:extLst>
      <p:ext uri="{BB962C8B-B14F-4D97-AF65-F5344CB8AC3E}">
        <p14:creationId xmlns:p14="http://schemas.microsoft.com/office/powerpoint/2010/main" val="3258986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AA966-0BC1-4A97-9808-3967CB7931A0}"/>
              </a:ext>
            </a:extLst>
          </p:cNvPr>
          <p:cNvSpPr>
            <a:spLocks noGrp="1"/>
          </p:cNvSpPr>
          <p:nvPr>
            <p:ph type="title"/>
          </p:nvPr>
        </p:nvSpPr>
        <p:spPr/>
        <p:txBody>
          <a:bodyPr/>
          <a:lstStyle/>
          <a:p>
            <a:r>
              <a:rPr lang="en-US" dirty="0"/>
              <a:t>Books to Read</a:t>
            </a:r>
          </a:p>
        </p:txBody>
      </p:sp>
      <p:sp>
        <p:nvSpPr>
          <p:cNvPr id="3" name="Content Placeholder 2">
            <a:extLst>
              <a:ext uri="{FF2B5EF4-FFF2-40B4-BE49-F238E27FC236}">
                <a16:creationId xmlns:a16="http://schemas.microsoft.com/office/drawing/2014/main" id="{389AFD17-6841-4C93-931B-2CFEDD1675CC}"/>
              </a:ext>
            </a:extLst>
          </p:cNvPr>
          <p:cNvSpPr>
            <a:spLocks noGrp="1"/>
          </p:cNvSpPr>
          <p:nvPr>
            <p:ph idx="1"/>
          </p:nvPr>
        </p:nvSpPr>
        <p:spPr/>
        <p:txBody>
          <a:bodyPr/>
          <a:lstStyle/>
          <a:p>
            <a:r>
              <a:rPr lang="en-US" dirty="0"/>
              <a:t>Dee R. Edgeworth, </a:t>
            </a:r>
            <a:r>
              <a:rPr lang="en-US" i="1" dirty="0"/>
              <a:t>Asset Forfeiture: Practice and Procedure in State and Federal Courts</a:t>
            </a:r>
            <a:r>
              <a:rPr lang="en-US" dirty="0"/>
              <a:t>. </a:t>
            </a:r>
          </a:p>
          <a:p>
            <a:r>
              <a:rPr lang="en-US" dirty="0"/>
              <a:t>Stefan D. Casella, </a:t>
            </a:r>
            <a:r>
              <a:rPr lang="en-US" i="1" dirty="0"/>
              <a:t>Asset Forfeiture in the United States</a:t>
            </a:r>
            <a:r>
              <a:rPr lang="en-US" dirty="0"/>
              <a:t>.</a:t>
            </a:r>
          </a:p>
        </p:txBody>
      </p:sp>
    </p:spTree>
    <p:extLst>
      <p:ext uri="{BB962C8B-B14F-4D97-AF65-F5344CB8AC3E}">
        <p14:creationId xmlns:p14="http://schemas.microsoft.com/office/powerpoint/2010/main" val="40593225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FDF47-1414-40A2-BFA7-89EA7CA2DF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42ED1C-BB36-423F-B9D4-A64ED40506A2}"/>
              </a:ext>
            </a:extLst>
          </p:cNvPr>
          <p:cNvSpPr>
            <a:spLocks noGrp="1"/>
          </p:cNvSpPr>
          <p:nvPr>
            <p:ph sz="half" idx="2"/>
          </p:nvPr>
        </p:nvSpPr>
        <p:spPr/>
        <p:txBody>
          <a:bodyPr/>
          <a:lstStyle/>
          <a:p>
            <a:endParaRPr lang="en-US" dirty="0"/>
          </a:p>
        </p:txBody>
      </p:sp>
      <p:sp>
        <p:nvSpPr>
          <p:cNvPr id="4" name="Text Placeholder 3">
            <a:extLst>
              <a:ext uri="{FF2B5EF4-FFF2-40B4-BE49-F238E27FC236}">
                <a16:creationId xmlns:a16="http://schemas.microsoft.com/office/drawing/2014/main" id="{3C73038D-3F21-46CF-89BB-6F14BC896591}"/>
              </a:ext>
            </a:extLst>
          </p:cNvPr>
          <p:cNvSpPr>
            <a:spLocks noGrp="1"/>
          </p:cNvSpPr>
          <p:nvPr>
            <p:ph type="body" sz="quarter" idx="10"/>
          </p:nvPr>
        </p:nvSpPr>
        <p:spPr/>
        <p:txBody>
          <a:bodyPr>
            <a:normAutofit fontScale="85000" lnSpcReduction="20000"/>
          </a:bodyPr>
          <a:lstStyle/>
          <a:p>
            <a:r>
              <a:rPr lang="en-US" b="1" dirty="0"/>
              <a:t>Will Terpening</a:t>
            </a:r>
          </a:p>
          <a:p>
            <a:r>
              <a:rPr lang="en-US" b="1" dirty="0"/>
              <a:t>Terpening Law PLLC</a:t>
            </a:r>
          </a:p>
          <a:p>
            <a:r>
              <a:rPr lang="en-US" b="1" dirty="0"/>
              <a:t>Charlotte, NC</a:t>
            </a:r>
          </a:p>
          <a:p>
            <a:r>
              <a:rPr lang="en-US" b="1" dirty="0"/>
              <a:t>(980) 265-1700</a:t>
            </a:r>
          </a:p>
          <a:p>
            <a:r>
              <a:rPr lang="en-US" b="1" dirty="0"/>
              <a:t>Terpening@TerpeningLaw.com</a:t>
            </a:r>
          </a:p>
        </p:txBody>
      </p:sp>
      <p:pic>
        <p:nvPicPr>
          <p:cNvPr id="5" name="Picture 4" descr="A close up of a sign&#10;&#10;Description automatically generated">
            <a:extLst>
              <a:ext uri="{FF2B5EF4-FFF2-40B4-BE49-F238E27FC236}">
                <a16:creationId xmlns:a16="http://schemas.microsoft.com/office/drawing/2014/main" id="{04AD3953-48C4-4BBB-8206-BE784AACA11A}"/>
              </a:ext>
            </a:extLst>
          </p:cNvPr>
          <p:cNvPicPr>
            <a:picLocks noChangeAspect="1"/>
          </p:cNvPicPr>
          <p:nvPr/>
        </p:nvPicPr>
        <p:blipFill>
          <a:blip r:embed="rId2"/>
          <a:stretch>
            <a:fillRect/>
          </a:stretch>
        </p:blipFill>
        <p:spPr>
          <a:xfrm>
            <a:off x="884225" y="1268015"/>
            <a:ext cx="3359573" cy="2960416"/>
          </a:xfrm>
          <a:prstGeom prst="rect">
            <a:avLst/>
          </a:prstGeom>
        </p:spPr>
      </p:pic>
    </p:spTree>
    <p:extLst>
      <p:ext uri="{BB962C8B-B14F-4D97-AF65-F5344CB8AC3E}">
        <p14:creationId xmlns:p14="http://schemas.microsoft.com/office/powerpoint/2010/main" val="111823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D8D7-68AB-478E-8DCB-E465D11AEAFD}"/>
              </a:ext>
            </a:extLst>
          </p:cNvPr>
          <p:cNvSpPr>
            <a:spLocks noGrp="1"/>
          </p:cNvSpPr>
          <p:nvPr>
            <p:ph type="title"/>
          </p:nvPr>
        </p:nvSpPr>
        <p:spPr/>
        <p:txBody>
          <a:bodyPr/>
          <a:lstStyle/>
          <a:p>
            <a:r>
              <a:rPr lang="en-US" dirty="0"/>
              <a:t>General Observations</a:t>
            </a:r>
          </a:p>
        </p:txBody>
      </p:sp>
      <p:sp>
        <p:nvSpPr>
          <p:cNvPr id="3" name="Content Placeholder 2">
            <a:extLst>
              <a:ext uri="{FF2B5EF4-FFF2-40B4-BE49-F238E27FC236}">
                <a16:creationId xmlns:a16="http://schemas.microsoft.com/office/drawing/2014/main" id="{08EDC3EB-FEC2-4835-9653-24E21984C4E1}"/>
              </a:ext>
            </a:extLst>
          </p:cNvPr>
          <p:cNvSpPr>
            <a:spLocks noGrp="1"/>
          </p:cNvSpPr>
          <p:nvPr>
            <p:ph idx="1"/>
          </p:nvPr>
        </p:nvSpPr>
        <p:spPr/>
        <p:txBody>
          <a:bodyPr>
            <a:normAutofit lnSpcReduction="10000"/>
          </a:bodyPr>
          <a:lstStyle/>
          <a:p>
            <a:r>
              <a:rPr lang="en-US" dirty="0"/>
              <a:t>Working knowledge of asset forfeiture yields powerful tools to defense:</a:t>
            </a:r>
          </a:p>
          <a:p>
            <a:pPr lvl="1"/>
            <a:r>
              <a:rPr lang="en-US" dirty="0"/>
              <a:t>Free up funds for attorney fees or your client’s living expenses during criminal process.</a:t>
            </a:r>
          </a:p>
          <a:p>
            <a:pPr lvl="1"/>
            <a:r>
              <a:rPr lang="en-US" dirty="0"/>
              <a:t>Protect against government over-reaching for assets that lack sufficient nexus to crime.</a:t>
            </a:r>
          </a:p>
          <a:p>
            <a:pPr lvl="1"/>
            <a:r>
              <a:rPr lang="en-US" dirty="0"/>
              <a:t>Protect rights of innocent owners and third parties.</a:t>
            </a:r>
          </a:p>
          <a:p>
            <a:pPr lvl="1"/>
            <a:r>
              <a:rPr lang="en-US" dirty="0"/>
              <a:t>Use forfeiture process to get additional information to defend criminal case.</a:t>
            </a:r>
          </a:p>
          <a:p>
            <a:r>
              <a:rPr lang="en-US" dirty="0"/>
              <a:t>Understanding asset forfeiture allows you to participate meaningfully in the debate about the fairness and constitutionality of the current asset forfeiture system.</a:t>
            </a:r>
          </a:p>
          <a:p>
            <a:endParaRPr lang="en-US" dirty="0"/>
          </a:p>
          <a:p>
            <a:endParaRPr lang="en-US" dirty="0"/>
          </a:p>
          <a:p>
            <a:endParaRPr lang="en-US" dirty="0"/>
          </a:p>
        </p:txBody>
      </p:sp>
    </p:spTree>
    <p:extLst>
      <p:ext uri="{BB962C8B-B14F-4D97-AF65-F5344CB8AC3E}">
        <p14:creationId xmlns:p14="http://schemas.microsoft.com/office/powerpoint/2010/main" val="202175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3317-5B84-4455-A4C8-FF3D16AAD870}"/>
              </a:ext>
            </a:extLst>
          </p:cNvPr>
          <p:cNvSpPr>
            <a:spLocks noGrp="1"/>
          </p:cNvSpPr>
          <p:nvPr>
            <p:ph type="title"/>
          </p:nvPr>
        </p:nvSpPr>
        <p:spPr/>
        <p:txBody>
          <a:bodyPr/>
          <a:lstStyle/>
          <a:p>
            <a:r>
              <a:rPr lang="en-US" dirty="0"/>
              <a:t>Common Forfeiture Types</a:t>
            </a:r>
          </a:p>
        </p:txBody>
      </p:sp>
      <p:sp>
        <p:nvSpPr>
          <p:cNvPr id="3" name="Content Placeholder 2">
            <a:extLst>
              <a:ext uri="{FF2B5EF4-FFF2-40B4-BE49-F238E27FC236}">
                <a16:creationId xmlns:a16="http://schemas.microsoft.com/office/drawing/2014/main" id="{B01DFC13-23E4-4527-BBAB-46B96052BEF3}"/>
              </a:ext>
            </a:extLst>
          </p:cNvPr>
          <p:cNvSpPr>
            <a:spLocks noGrp="1"/>
          </p:cNvSpPr>
          <p:nvPr>
            <p:ph idx="1"/>
          </p:nvPr>
        </p:nvSpPr>
        <p:spPr/>
        <p:txBody>
          <a:bodyPr/>
          <a:lstStyle/>
          <a:p>
            <a:r>
              <a:rPr lang="en-US" dirty="0"/>
              <a:t>Nonjudicial</a:t>
            </a:r>
          </a:p>
          <a:p>
            <a:pPr lvl="1"/>
            <a:r>
              <a:rPr lang="en-US" dirty="0"/>
              <a:t>Summary forfeiture.</a:t>
            </a:r>
          </a:p>
          <a:p>
            <a:pPr lvl="1"/>
            <a:r>
              <a:rPr lang="en-US" dirty="0"/>
              <a:t>Administrative forfeiture.</a:t>
            </a:r>
          </a:p>
          <a:p>
            <a:r>
              <a:rPr lang="en-US" dirty="0"/>
              <a:t>Judicial</a:t>
            </a:r>
          </a:p>
          <a:p>
            <a:pPr lvl="1"/>
            <a:r>
              <a:rPr lang="en-US" dirty="0"/>
              <a:t>Criminal</a:t>
            </a:r>
          </a:p>
          <a:p>
            <a:pPr lvl="1"/>
            <a:r>
              <a:rPr lang="en-US" dirty="0"/>
              <a:t>Civil </a:t>
            </a:r>
            <a:r>
              <a:rPr lang="en-US" i="1" dirty="0"/>
              <a:t>in rem.</a:t>
            </a:r>
            <a:endParaRPr lang="en-US" dirty="0"/>
          </a:p>
        </p:txBody>
      </p:sp>
    </p:spTree>
    <p:extLst>
      <p:ext uri="{BB962C8B-B14F-4D97-AF65-F5344CB8AC3E}">
        <p14:creationId xmlns:p14="http://schemas.microsoft.com/office/powerpoint/2010/main" val="121760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E662E-A1D0-4D20-A319-0B68D35FBFA1}"/>
              </a:ext>
            </a:extLst>
          </p:cNvPr>
          <p:cNvSpPr>
            <a:spLocks noGrp="1"/>
          </p:cNvSpPr>
          <p:nvPr>
            <p:ph type="title"/>
          </p:nvPr>
        </p:nvSpPr>
        <p:spPr/>
        <p:txBody>
          <a:bodyPr/>
          <a:lstStyle/>
          <a:p>
            <a:r>
              <a:rPr lang="en-US" dirty="0"/>
              <a:t>Nonjudicial Forfeiture</a:t>
            </a:r>
          </a:p>
        </p:txBody>
      </p:sp>
      <p:sp>
        <p:nvSpPr>
          <p:cNvPr id="3" name="Text Placeholder 2">
            <a:extLst>
              <a:ext uri="{FF2B5EF4-FFF2-40B4-BE49-F238E27FC236}">
                <a16:creationId xmlns:a16="http://schemas.microsoft.com/office/drawing/2014/main" id="{B1C7B7C2-D91D-42FE-8B1F-1D1166B89054}"/>
              </a:ext>
            </a:extLst>
          </p:cNvPr>
          <p:cNvSpPr>
            <a:spLocks noGrp="1"/>
          </p:cNvSpPr>
          <p:nvPr>
            <p:ph type="body" idx="1"/>
          </p:nvPr>
        </p:nvSpPr>
        <p:spPr/>
        <p:txBody>
          <a:bodyPr/>
          <a:lstStyle/>
          <a:p>
            <a:r>
              <a:rPr lang="en-US" dirty="0"/>
              <a:t>Summary Forfeiture</a:t>
            </a:r>
          </a:p>
        </p:txBody>
      </p:sp>
      <p:sp>
        <p:nvSpPr>
          <p:cNvPr id="4" name="Content Placeholder 3">
            <a:extLst>
              <a:ext uri="{FF2B5EF4-FFF2-40B4-BE49-F238E27FC236}">
                <a16:creationId xmlns:a16="http://schemas.microsoft.com/office/drawing/2014/main" id="{7FD9904A-9A48-4D04-920F-A9B8F562EF51}"/>
              </a:ext>
            </a:extLst>
          </p:cNvPr>
          <p:cNvSpPr>
            <a:spLocks noGrp="1"/>
          </p:cNvSpPr>
          <p:nvPr>
            <p:ph sz="half" idx="2"/>
          </p:nvPr>
        </p:nvSpPr>
        <p:spPr/>
        <p:txBody>
          <a:bodyPr/>
          <a:lstStyle/>
          <a:p>
            <a:r>
              <a:rPr lang="en-US" dirty="0"/>
              <a:t>Contraband </a:t>
            </a:r>
            <a:r>
              <a:rPr lang="en-US" i="1" dirty="0"/>
              <a:t>per se.</a:t>
            </a:r>
          </a:p>
          <a:p>
            <a:r>
              <a:rPr lang="en-US" dirty="0"/>
              <a:t>No formal legal process.</a:t>
            </a:r>
          </a:p>
          <a:p>
            <a:r>
              <a:rPr lang="en-US" dirty="0"/>
              <a:t>E.g., controlled substances.</a:t>
            </a:r>
          </a:p>
        </p:txBody>
      </p:sp>
      <p:sp>
        <p:nvSpPr>
          <p:cNvPr id="5" name="Content Placeholder 4">
            <a:extLst>
              <a:ext uri="{FF2B5EF4-FFF2-40B4-BE49-F238E27FC236}">
                <a16:creationId xmlns:a16="http://schemas.microsoft.com/office/drawing/2014/main" id="{2CDF4756-D8D0-4FAE-A16D-40BE43EAC466}"/>
              </a:ext>
            </a:extLst>
          </p:cNvPr>
          <p:cNvSpPr>
            <a:spLocks noGrp="1"/>
          </p:cNvSpPr>
          <p:nvPr>
            <p:ph sz="quarter" idx="4"/>
          </p:nvPr>
        </p:nvSpPr>
        <p:spPr/>
        <p:txBody>
          <a:bodyPr>
            <a:normAutofit fontScale="92500" lnSpcReduction="20000"/>
          </a:bodyPr>
          <a:lstStyle/>
          <a:p>
            <a:r>
              <a:rPr lang="en-US" dirty="0"/>
              <a:t>Notice served on interested parties.</a:t>
            </a:r>
          </a:p>
          <a:p>
            <a:r>
              <a:rPr lang="en-US" dirty="0"/>
              <a:t>Notice published.</a:t>
            </a:r>
          </a:p>
          <a:p>
            <a:r>
              <a:rPr lang="en-US" dirty="0"/>
              <a:t>No claim = forfeit.</a:t>
            </a:r>
          </a:p>
          <a:p>
            <a:r>
              <a:rPr lang="en-US" dirty="0"/>
              <a:t>Claim = stop admin. proceeding and go to judicial action.</a:t>
            </a:r>
          </a:p>
          <a:p>
            <a:r>
              <a:rPr lang="en-US" dirty="0"/>
              <a:t>File claim with agency publishing notice. </a:t>
            </a:r>
          </a:p>
          <a:p>
            <a:pPr lvl="1"/>
            <a:r>
              <a:rPr lang="en-US" dirty="0"/>
              <a:t>Guidance at 18 U.S.C. § 983 and https://www.forfeiture.gov/FilingClaim.htm.</a:t>
            </a:r>
          </a:p>
        </p:txBody>
      </p:sp>
      <p:sp>
        <p:nvSpPr>
          <p:cNvPr id="6" name="Text Placeholder 5">
            <a:extLst>
              <a:ext uri="{FF2B5EF4-FFF2-40B4-BE49-F238E27FC236}">
                <a16:creationId xmlns:a16="http://schemas.microsoft.com/office/drawing/2014/main" id="{AEC91845-FA3B-4B6A-A866-4FBEE90318C4}"/>
              </a:ext>
            </a:extLst>
          </p:cNvPr>
          <p:cNvSpPr>
            <a:spLocks noGrp="1"/>
          </p:cNvSpPr>
          <p:nvPr>
            <p:ph type="body" idx="11"/>
          </p:nvPr>
        </p:nvSpPr>
        <p:spPr/>
        <p:txBody>
          <a:bodyPr/>
          <a:lstStyle/>
          <a:p>
            <a:r>
              <a:rPr lang="en-US" dirty="0"/>
              <a:t>Administrative Forfeiture</a:t>
            </a:r>
          </a:p>
        </p:txBody>
      </p:sp>
    </p:spTree>
    <p:extLst>
      <p:ext uri="{BB962C8B-B14F-4D97-AF65-F5344CB8AC3E}">
        <p14:creationId xmlns:p14="http://schemas.microsoft.com/office/powerpoint/2010/main" val="191022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7B91-EF8B-473E-8E92-B23260758F4D}"/>
              </a:ext>
            </a:extLst>
          </p:cNvPr>
          <p:cNvSpPr>
            <a:spLocks noGrp="1"/>
          </p:cNvSpPr>
          <p:nvPr>
            <p:ph type="title"/>
          </p:nvPr>
        </p:nvSpPr>
        <p:spPr/>
        <p:txBody>
          <a:bodyPr/>
          <a:lstStyle/>
          <a:p>
            <a:r>
              <a:rPr lang="en-US" dirty="0"/>
              <a:t>Judicial Forfeiture Comparisons</a:t>
            </a:r>
          </a:p>
        </p:txBody>
      </p:sp>
      <p:sp>
        <p:nvSpPr>
          <p:cNvPr id="3" name="Text Placeholder 2">
            <a:extLst>
              <a:ext uri="{FF2B5EF4-FFF2-40B4-BE49-F238E27FC236}">
                <a16:creationId xmlns:a16="http://schemas.microsoft.com/office/drawing/2014/main" id="{EB5FA4AA-FA59-4758-BA5B-1AF5778D9FD5}"/>
              </a:ext>
            </a:extLst>
          </p:cNvPr>
          <p:cNvSpPr>
            <a:spLocks noGrp="1"/>
          </p:cNvSpPr>
          <p:nvPr>
            <p:ph type="body" idx="1"/>
          </p:nvPr>
        </p:nvSpPr>
        <p:spPr/>
        <p:txBody>
          <a:bodyPr/>
          <a:lstStyle/>
          <a:p>
            <a:r>
              <a:rPr lang="en-US" dirty="0"/>
              <a:t>Criminal</a:t>
            </a:r>
          </a:p>
        </p:txBody>
      </p:sp>
      <p:sp>
        <p:nvSpPr>
          <p:cNvPr id="4" name="Content Placeholder 3">
            <a:extLst>
              <a:ext uri="{FF2B5EF4-FFF2-40B4-BE49-F238E27FC236}">
                <a16:creationId xmlns:a16="http://schemas.microsoft.com/office/drawing/2014/main" id="{76AD0551-2C64-4FE2-8114-C1D21759FAC1}"/>
              </a:ext>
            </a:extLst>
          </p:cNvPr>
          <p:cNvSpPr>
            <a:spLocks noGrp="1"/>
          </p:cNvSpPr>
          <p:nvPr>
            <p:ph sz="half" idx="2"/>
          </p:nvPr>
        </p:nvSpPr>
        <p:spPr/>
        <p:txBody>
          <a:bodyPr/>
          <a:lstStyle/>
          <a:p>
            <a:r>
              <a:rPr lang="en-US" i="1" dirty="0"/>
              <a:t>In </a:t>
            </a:r>
            <a:r>
              <a:rPr lang="en-US" i="1" dirty="0" err="1"/>
              <a:t>personam</a:t>
            </a:r>
            <a:endParaRPr lang="en-US" i="1" dirty="0"/>
          </a:p>
          <a:p>
            <a:pPr lvl="1"/>
            <a:r>
              <a:rPr lang="en-US" dirty="0"/>
              <a:t>Filed with criminal charges against defendant, not the property.</a:t>
            </a:r>
          </a:p>
          <a:p>
            <a:r>
              <a:rPr lang="en-US" dirty="0"/>
              <a:t>Usually part of indictment or information.</a:t>
            </a:r>
          </a:p>
          <a:p>
            <a:r>
              <a:rPr lang="en-US" dirty="0"/>
              <a:t>No forfeiture if defendant not convicted of offense.</a:t>
            </a:r>
          </a:p>
          <a:p>
            <a:endParaRPr lang="en-US" dirty="0"/>
          </a:p>
          <a:p>
            <a:endParaRPr lang="en-US" dirty="0"/>
          </a:p>
        </p:txBody>
      </p:sp>
      <p:sp>
        <p:nvSpPr>
          <p:cNvPr id="5" name="Content Placeholder 4">
            <a:extLst>
              <a:ext uri="{FF2B5EF4-FFF2-40B4-BE49-F238E27FC236}">
                <a16:creationId xmlns:a16="http://schemas.microsoft.com/office/drawing/2014/main" id="{CD1AA10E-F92A-4DC0-ABF6-372BAF4EE78E}"/>
              </a:ext>
            </a:extLst>
          </p:cNvPr>
          <p:cNvSpPr>
            <a:spLocks noGrp="1"/>
          </p:cNvSpPr>
          <p:nvPr>
            <p:ph sz="quarter" idx="4"/>
          </p:nvPr>
        </p:nvSpPr>
        <p:spPr/>
        <p:txBody>
          <a:bodyPr>
            <a:normAutofit fontScale="92500" lnSpcReduction="20000"/>
          </a:bodyPr>
          <a:lstStyle/>
          <a:p>
            <a:r>
              <a:rPr lang="en-US" i="1" dirty="0"/>
              <a:t>In rem</a:t>
            </a:r>
          </a:p>
          <a:p>
            <a:pPr lvl="1"/>
            <a:r>
              <a:rPr lang="en-US" dirty="0"/>
              <a:t>Filed against the property, not the person.</a:t>
            </a:r>
          </a:p>
          <a:p>
            <a:r>
              <a:rPr lang="en-US" dirty="0"/>
              <a:t>Litigated in a separate action.</a:t>
            </a:r>
          </a:p>
          <a:p>
            <a:r>
              <a:rPr lang="en-US" dirty="0"/>
              <a:t>Forfeiture even if the defendant is not convicted.</a:t>
            </a:r>
          </a:p>
          <a:p>
            <a:r>
              <a:rPr lang="en-US" dirty="0"/>
              <a:t>Lower burden of proof because it’s a civil action.</a:t>
            </a:r>
          </a:p>
          <a:p>
            <a:r>
              <a:rPr lang="en-US" dirty="0"/>
              <a:t>Civil litigation tools available to defense!</a:t>
            </a:r>
          </a:p>
        </p:txBody>
      </p:sp>
      <p:sp>
        <p:nvSpPr>
          <p:cNvPr id="6" name="Text Placeholder 5">
            <a:extLst>
              <a:ext uri="{FF2B5EF4-FFF2-40B4-BE49-F238E27FC236}">
                <a16:creationId xmlns:a16="http://schemas.microsoft.com/office/drawing/2014/main" id="{FC99E160-71D1-4129-9809-599D810A60E5}"/>
              </a:ext>
            </a:extLst>
          </p:cNvPr>
          <p:cNvSpPr>
            <a:spLocks noGrp="1"/>
          </p:cNvSpPr>
          <p:nvPr>
            <p:ph type="body" idx="11"/>
          </p:nvPr>
        </p:nvSpPr>
        <p:spPr/>
        <p:txBody>
          <a:bodyPr/>
          <a:lstStyle/>
          <a:p>
            <a:r>
              <a:rPr lang="en-US" dirty="0"/>
              <a:t>Civil </a:t>
            </a:r>
            <a:r>
              <a:rPr lang="en-US" i="1" dirty="0"/>
              <a:t>in rem</a:t>
            </a:r>
            <a:endParaRPr lang="en-US" dirty="0"/>
          </a:p>
        </p:txBody>
      </p:sp>
    </p:spTree>
    <p:extLst>
      <p:ext uri="{BB962C8B-B14F-4D97-AF65-F5344CB8AC3E}">
        <p14:creationId xmlns:p14="http://schemas.microsoft.com/office/powerpoint/2010/main" val="575864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7B91-EF8B-473E-8E92-B23260758F4D}"/>
              </a:ext>
            </a:extLst>
          </p:cNvPr>
          <p:cNvSpPr>
            <a:spLocks noGrp="1"/>
          </p:cNvSpPr>
          <p:nvPr>
            <p:ph type="title"/>
          </p:nvPr>
        </p:nvSpPr>
        <p:spPr/>
        <p:txBody>
          <a:bodyPr/>
          <a:lstStyle/>
          <a:p>
            <a:r>
              <a:rPr lang="en-US" dirty="0"/>
              <a:t>Judicial </a:t>
            </a:r>
            <a:r>
              <a:rPr lang="en-US"/>
              <a:t>Forfeiture Comparisons</a:t>
            </a:r>
            <a:endParaRPr lang="en-US" dirty="0"/>
          </a:p>
        </p:txBody>
      </p:sp>
      <p:sp>
        <p:nvSpPr>
          <p:cNvPr id="3" name="Text Placeholder 2">
            <a:extLst>
              <a:ext uri="{FF2B5EF4-FFF2-40B4-BE49-F238E27FC236}">
                <a16:creationId xmlns:a16="http://schemas.microsoft.com/office/drawing/2014/main" id="{EB5FA4AA-FA59-4758-BA5B-1AF5778D9FD5}"/>
              </a:ext>
            </a:extLst>
          </p:cNvPr>
          <p:cNvSpPr>
            <a:spLocks noGrp="1"/>
          </p:cNvSpPr>
          <p:nvPr>
            <p:ph type="body" idx="1"/>
          </p:nvPr>
        </p:nvSpPr>
        <p:spPr/>
        <p:txBody>
          <a:bodyPr/>
          <a:lstStyle/>
          <a:p>
            <a:r>
              <a:rPr lang="en-US" dirty="0"/>
              <a:t>Criminal</a:t>
            </a:r>
          </a:p>
        </p:txBody>
      </p:sp>
      <p:sp>
        <p:nvSpPr>
          <p:cNvPr id="4" name="Content Placeholder 3">
            <a:extLst>
              <a:ext uri="{FF2B5EF4-FFF2-40B4-BE49-F238E27FC236}">
                <a16:creationId xmlns:a16="http://schemas.microsoft.com/office/drawing/2014/main" id="{76AD0551-2C64-4FE2-8114-C1D21759FAC1}"/>
              </a:ext>
            </a:extLst>
          </p:cNvPr>
          <p:cNvSpPr>
            <a:spLocks noGrp="1"/>
          </p:cNvSpPr>
          <p:nvPr>
            <p:ph sz="half" idx="2"/>
          </p:nvPr>
        </p:nvSpPr>
        <p:spPr/>
        <p:txBody>
          <a:bodyPr>
            <a:normAutofit fontScale="92500" lnSpcReduction="10000"/>
          </a:bodyPr>
          <a:lstStyle/>
          <a:p>
            <a:r>
              <a:rPr lang="en-US" dirty="0"/>
              <a:t>Federal Rules of Criminal Procedure govern.</a:t>
            </a:r>
          </a:p>
          <a:p>
            <a:r>
              <a:rPr lang="en-US" dirty="0"/>
              <a:t>Con (for </a:t>
            </a:r>
            <a:r>
              <a:rPr lang="en-US" dirty="0" err="1"/>
              <a:t>gvt</a:t>
            </a:r>
            <a:r>
              <a:rPr lang="en-US" dirty="0"/>
              <a:t>.): Government gets control of the property later in the proceeding.</a:t>
            </a:r>
          </a:p>
          <a:p>
            <a:pPr lvl="1"/>
            <a:r>
              <a:rPr lang="en-US" i="1" dirty="0"/>
              <a:t>But see </a:t>
            </a:r>
            <a:r>
              <a:rPr lang="en-US" dirty="0"/>
              <a:t>21 U.S.C. § 853(e) restraining order.</a:t>
            </a:r>
          </a:p>
          <a:p>
            <a:r>
              <a:rPr lang="en-US" dirty="0"/>
              <a:t>Pro (for </a:t>
            </a:r>
            <a:r>
              <a:rPr lang="en-US" dirty="0" err="1"/>
              <a:t>gvt</a:t>
            </a:r>
            <a:r>
              <a:rPr lang="en-US" dirty="0"/>
              <a:t>.): Availability of “substitute assets,” not just the specific target assets.</a:t>
            </a:r>
          </a:p>
          <a:p>
            <a:endParaRPr lang="en-US" dirty="0"/>
          </a:p>
        </p:txBody>
      </p:sp>
      <p:sp>
        <p:nvSpPr>
          <p:cNvPr id="5" name="Content Placeholder 4">
            <a:extLst>
              <a:ext uri="{FF2B5EF4-FFF2-40B4-BE49-F238E27FC236}">
                <a16:creationId xmlns:a16="http://schemas.microsoft.com/office/drawing/2014/main" id="{CD1AA10E-F92A-4DC0-ABF6-372BAF4EE78E}"/>
              </a:ext>
            </a:extLst>
          </p:cNvPr>
          <p:cNvSpPr>
            <a:spLocks noGrp="1"/>
          </p:cNvSpPr>
          <p:nvPr>
            <p:ph sz="quarter" idx="4"/>
          </p:nvPr>
        </p:nvSpPr>
        <p:spPr/>
        <p:txBody>
          <a:bodyPr>
            <a:normAutofit fontScale="92500" lnSpcReduction="10000"/>
          </a:bodyPr>
          <a:lstStyle/>
          <a:p>
            <a:r>
              <a:rPr lang="en-US" dirty="0"/>
              <a:t>Federal rules of Civil Procedure + Rule G of the Supplemental Rules for Admiralty or Maritime Claims and Asset Forfeiture Actions +18 U.S.C. §§ 981, 983 govern.</a:t>
            </a:r>
          </a:p>
          <a:p>
            <a:r>
              <a:rPr lang="en-US" dirty="0"/>
              <a:t>Behaves like civil litigation, because it is.</a:t>
            </a:r>
          </a:p>
          <a:p>
            <a:r>
              <a:rPr lang="en-US" dirty="0"/>
              <a:t>Pro (</a:t>
            </a:r>
            <a:r>
              <a:rPr lang="en-US" dirty="0" err="1"/>
              <a:t>gvt</a:t>
            </a:r>
            <a:r>
              <a:rPr lang="en-US" dirty="0"/>
              <a:t>.): Government gets immediate control of property.</a:t>
            </a:r>
          </a:p>
          <a:p>
            <a:r>
              <a:rPr lang="en-US" dirty="0"/>
              <a:t>Con (</a:t>
            </a:r>
            <a:r>
              <a:rPr lang="en-US" dirty="0" err="1"/>
              <a:t>gvt</a:t>
            </a:r>
            <a:r>
              <a:rPr lang="en-US" dirty="0"/>
              <a:t>.): No substitute assets.</a:t>
            </a:r>
          </a:p>
        </p:txBody>
      </p:sp>
      <p:sp>
        <p:nvSpPr>
          <p:cNvPr id="6" name="Text Placeholder 5">
            <a:extLst>
              <a:ext uri="{FF2B5EF4-FFF2-40B4-BE49-F238E27FC236}">
                <a16:creationId xmlns:a16="http://schemas.microsoft.com/office/drawing/2014/main" id="{FC99E160-71D1-4129-9809-599D810A60E5}"/>
              </a:ext>
            </a:extLst>
          </p:cNvPr>
          <p:cNvSpPr>
            <a:spLocks noGrp="1"/>
          </p:cNvSpPr>
          <p:nvPr>
            <p:ph type="body" idx="11"/>
          </p:nvPr>
        </p:nvSpPr>
        <p:spPr/>
        <p:txBody>
          <a:bodyPr/>
          <a:lstStyle/>
          <a:p>
            <a:r>
              <a:rPr lang="en-US" dirty="0"/>
              <a:t>Civil </a:t>
            </a:r>
            <a:r>
              <a:rPr lang="en-US" i="1" dirty="0"/>
              <a:t>in rem</a:t>
            </a:r>
            <a:endParaRPr lang="en-US" dirty="0"/>
          </a:p>
        </p:txBody>
      </p:sp>
    </p:spTree>
    <p:extLst>
      <p:ext uri="{BB962C8B-B14F-4D97-AF65-F5344CB8AC3E}">
        <p14:creationId xmlns:p14="http://schemas.microsoft.com/office/powerpoint/2010/main" val="42470282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ROGRESS-INDICATOR-CONFIG__" val="Version20170714_2133 10 10 5 12 30 10 90;200;30 10;255;0 79;129;189 220;230;242 Calibri Trapezoid 11 1 1 0 1 0 0 90;200;30 10;255;0 0 0 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E PowerPoint Template.potx" id="{6A6F2F4E-3ADB-419B-A0AE-6C4A7F139745}" vid="{0B8C0EE5-B1CA-40E8-9ACE-16B966F4F3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CBA Font">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cle-powerpoint-template</Template>
  <TotalTime>444</TotalTime>
  <Words>2924</Words>
  <Application>Microsoft Office PowerPoint</Application>
  <PresentationFormat>On-screen Show (16:9)</PresentationFormat>
  <Paragraphs>278</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Optima</vt:lpstr>
      <vt:lpstr>Arial</vt:lpstr>
      <vt:lpstr>Minion</vt:lpstr>
      <vt:lpstr>Office Theme</vt:lpstr>
      <vt:lpstr> Federal Asset Forfeiture:  Overview, Defense Strategies, &amp; Current Topics</vt:lpstr>
      <vt:lpstr>Outline</vt:lpstr>
      <vt:lpstr>General Observations</vt:lpstr>
      <vt:lpstr>General Observations</vt:lpstr>
      <vt:lpstr>General Observations</vt:lpstr>
      <vt:lpstr>Common Forfeiture Types</vt:lpstr>
      <vt:lpstr>Nonjudicial Forfeiture</vt:lpstr>
      <vt:lpstr>Judicial Forfeiture Comparisons</vt:lpstr>
      <vt:lpstr>Judicial Forfeiture Comparisons</vt:lpstr>
      <vt:lpstr>Criminal Forfeiture Process</vt:lpstr>
      <vt:lpstr>Substitute Assets – 18 U.S.C. § 1963(m)</vt:lpstr>
      <vt:lpstr>Criminal Forfeiture Procedure –  Fed. R. Crim. P. 32.2</vt:lpstr>
      <vt:lpstr>Criminal Forfeiture Procedure –  Fed. R. Crim. P. 32.2</vt:lpstr>
      <vt:lpstr>Criminal Forfeiture Procedure –  Fed. R. Crim. P. 32.2</vt:lpstr>
      <vt:lpstr>Criminal Jury Trials: Fed. R. Crim. P. 32.2(b)(5)</vt:lpstr>
      <vt:lpstr>Civil Forfeiture Procedure</vt:lpstr>
      <vt:lpstr>Civil Forfeiture Procedure</vt:lpstr>
      <vt:lpstr>Civil Forfeiture &amp; Real Property</vt:lpstr>
      <vt:lpstr>Defense Lawyer Options to Recover  Property Seized Early in Litigation?</vt:lpstr>
      <vt:lpstr>Defense Lawyer Options to Recover  Property Seized Early in Litigation?</vt:lpstr>
      <vt:lpstr>Kaley v. United States, 571 U.S. 320 (2014).</vt:lpstr>
      <vt:lpstr>Caplin &amp; Drysdale, 491 U.S. 617</vt:lpstr>
      <vt:lpstr>Luis v. United States, 136 S. Ct. 1083 (2016).</vt:lpstr>
      <vt:lpstr>Civil Forfeiture Litigation Steps</vt:lpstr>
      <vt:lpstr>Civil Forfeiture Litigation Steps</vt:lpstr>
      <vt:lpstr>Claim v. Answer</vt:lpstr>
      <vt:lpstr>Defending Civil Forfeiture Cases</vt:lpstr>
      <vt:lpstr>Civil Discovery</vt:lpstr>
      <vt:lpstr>Civil Discovery &amp; Parallel Proceedings</vt:lpstr>
      <vt:lpstr>Civil Motions</vt:lpstr>
      <vt:lpstr>Civil Motions</vt:lpstr>
      <vt:lpstr>General Asset Forfeiture Defenses:  Innocent Owner</vt:lpstr>
      <vt:lpstr>General Asset Forfeiture Defenses</vt:lpstr>
      <vt:lpstr>Civil Forfeiture Trial</vt:lpstr>
      <vt:lpstr>Appointment of Counsel</vt:lpstr>
      <vt:lpstr>Current Topics &amp;  Criticisms of Asset Forfeiture</vt:lpstr>
      <vt:lpstr>Criticisms of Asset Forfeiture</vt:lpstr>
      <vt:lpstr>Timbs v. Indiana, 139 S. Ct. 682 (2019)  &amp; Excessive Economic Sanctions</vt:lpstr>
      <vt:lpstr>Review of Additional Topics</vt:lpstr>
      <vt:lpstr>Books to Read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Terpening</dc:creator>
  <cp:lastModifiedBy>Shaylyn Aschenbrenner</cp:lastModifiedBy>
  <cp:revision>81</cp:revision>
  <dcterms:created xsi:type="dcterms:W3CDTF">2020-01-12T20:17:15Z</dcterms:created>
  <dcterms:modified xsi:type="dcterms:W3CDTF">2020-01-27T17:46:25Z</dcterms:modified>
</cp:coreProperties>
</file>